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89" r:id="rId1"/>
    <p:sldMasterId id="2147483790" r:id="rId2"/>
    <p:sldMasterId id="214748379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59" autoAdjust="0"/>
    <p:restoredTop sz="75443"/>
  </p:normalViewPr>
  <p:slideViewPr>
    <p:cSldViewPr snapToGrid="0">
      <p:cViewPr varScale="1">
        <p:scale>
          <a:sx n="100" d="100"/>
          <a:sy n="100" d="100"/>
        </p:scale>
        <p:origin x="2436" y="6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퍼스널컬러진단프로그램 파인트 마이 컬러 발표 시작하겠습니다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주제를 퍼스널 컬러로 정한 이후 관려 논문을 찾아보다 </a:t>
            </a:r>
            <a:endParaRPr lang="ko-KR" altLang="en-US"/>
          </a:p>
          <a:p>
            <a:pPr>
              <a:defRPr/>
            </a:pPr>
            <a:r>
              <a:rPr lang="ko-KR" altLang="en-US"/>
              <a:t>부경대쪽에서 작년에 작성한 논문을 발견하였습니다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이를 참고하여 비슷한 형식으로 진행하되 개선시키는 방향으로 프로그램을 제작하였습니다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논문에 쓰인 프로그램과 저의 프로그램의 특징입니다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기존에 있던 프로그램은 안드로이드 개발환경에서 제작되었고 </a:t>
            </a:r>
            <a:endParaRPr lang="ko-KR" altLang="en-US"/>
          </a:p>
          <a:p>
            <a:pPr>
              <a:defRPr/>
            </a:pPr>
            <a:r>
              <a:rPr lang="ko-KR" altLang="en-US"/>
              <a:t>오픈씨브이라는 라이브러리를 사용하였으며 </a:t>
            </a:r>
            <a:endParaRPr lang="ko-KR" altLang="en-US"/>
          </a:p>
          <a:p>
            <a:pPr>
              <a:defRPr/>
            </a:pPr>
            <a:r>
              <a:rPr lang="ko-KR" altLang="en-US"/>
              <a:t>피부색에 따라 퍼스널컬러를 네가지 유형으로 나누었습니다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저의 프로그램입니다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저의 프로그램은 윈도우 개발환경에서 씨샵을 이용해 구현하였으며</a:t>
            </a:r>
            <a:endParaRPr lang="ko-KR" altLang="en-US"/>
          </a:p>
          <a:p>
            <a:pPr>
              <a:defRPr/>
            </a:pPr>
            <a:r>
              <a:rPr lang="ko-KR" altLang="en-US"/>
              <a:t>코딩과정을 이해하기 위해 라이브러리가 아닌 하드코딩으로 진행하였습니다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퍼스널 컬러의 유형을 각 네가지분야에 이분척도를 적용하여 총 </a:t>
            </a:r>
            <a:r>
              <a:rPr lang="en-US" altLang="ko-KR"/>
              <a:t>8</a:t>
            </a:r>
            <a:r>
              <a:rPr lang="ko-KR" altLang="en-US"/>
              <a:t>가지의</a:t>
            </a:r>
            <a:r>
              <a:rPr lang="en-US" altLang="ko-KR"/>
              <a:t> </a:t>
            </a:r>
            <a:endParaRPr lang="en-US" altLang="ko-KR"/>
          </a:p>
          <a:p>
            <a:pPr>
              <a:defRPr/>
            </a:pPr>
            <a:r>
              <a:rPr lang="ko-KR" altLang="en-US"/>
              <a:t>퍼스널컬러 유형으로 분류하였습니다 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파인드 마이 컬러의 프로세스는 다음과 같습니다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사진을 입력하고 자동 또는 수동으로 컬러가 들어있는 픽셀을 직접 선택하는 </a:t>
            </a:r>
            <a:endParaRPr lang="ko-KR" altLang="en-US"/>
          </a:p>
          <a:p>
            <a:pPr>
              <a:defRPr/>
            </a:pPr>
            <a:r>
              <a:rPr lang="ko-KR" altLang="en-US"/>
              <a:t>피부색 범위 추출 작업을 지나 </a:t>
            </a:r>
            <a:endParaRPr lang="ko-KR" altLang="en-US"/>
          </a:p>
          <a:p>
            <a:pPr>
              <a:defRPr/>
            </a:pPr>
            <a:r>
              <a:rPr lang="ko-KR" altLang="en-US"/>
              <a:t>사용자의 피부색으로 퍼스널컬러의 유형을 정합니다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 자동으로 진행하는 피부색 범위 추출 작업에서는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입력된 사진의 모든 픽셀중 다른 논문으로 인해 수치가 밝혀진 사람의 피부 범위 값 내에 속하는</a:t>
            </a:r>
            <a:endParaRPr lang="ko-KR" altLang="en-US"/>
          </a:p>
          <a:p>
            <a:pPr>
              <a:defRPr/>
            </a:pPr>
            <a:r>
              <a:rPr lang="ko-KR" altLang="en-US"/>
              <a:t>컬러값을 가진 픽셀들을 모아</a:t>
            </a:r>
            <a:r>
              <a:rPr lang="en-US" altLang="ko-KR"/>
              <a:t> FCM</a:t>
            </a:r>
            <a:r>
              <a:rPr lang="ko-KR" altLang="en-US"/>
              <a:t>으로 분류작업을 한 후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컬러값으로 퍼스널컬러 타입을 반환합니다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왜 머리색과 눈동자색을 포함하지 않고 피부색으로만 설계 했는가에 대한 </a:t>
            </a:r>
            <a:endParaRPr lang="ko-KR" altLang="en-US"/>
          </a:p>
          <a:p>
            <a:pPr>
              <a:defRPr/>
            </a:pPr>
            <a:r>
              <a:rPr lang="ko-KR" altLang="en-US"/>
              <a:t>질문이 생길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보통 퍼스널 컬러를 구하는데에 참고하는 홍채색과 머리카락색은 염색</a:t>
            </a:r>
            <a:r>
              <a:rPr lang="en-US" altLang="ko-KR"/>
              <a:t>,</a:t>
            </a:r>
            <a:r>
              <a:rPr lang="ko-KR" altLang="en-US"/>
              <a:t> 렌즈 가발 등으로 바꿀 수 있지만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피부는 화장을 하더라도 베이스 컬러가 다르기때문에 바뀌기가 어렵습니다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태닝을 하면 피부 색이 바뀌어서 퍼스널 컬러가 바뀌는데에 영향을 주지 않을까 싶지만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태닝도 피부화장과 마찬가지로 베이스컬러가 태닝후의 피부색에 영향을 미치므로 </a:t>
            </a:r>
            <a:endParaRPr lang="ko-KR" altLang="en-US"/>
          </a:p>
          <a:p>
            <a:pPr>
              <a:defRPr/>
            </a:pPr>
            <a:r>
              <a:rPr lang="ko-KR" altLang="en-US"/>
              <a:t>바뀌기가 어렵습니다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피부로 추청되는 픽셀을 추출하는 방법입니다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여기에서는 입력된 사진에서 피부색의 범위만 골라내어 </a:t>
            </a:r>
            <a:r>
              <a:rPr lang="en-US" altLang="ko-KR"/>
              <a:t>FCM</a:t>
            </a:r>
            <a:r>
              <a:rPr lang="ko-KR" altLang="en-US"/>
              <a:t>의 </a:t>
            </a:r>
            <a:r>
              <a:rPr lang="en-US" altLang="ko-KR"/>
              <a:t>INPUTDATA</a:t>
            </a:r>
            <a:r>
              <a:rPr lang="ko-KR" altLang="en-US"/>
              <a:t>를 구성합니다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피부값의 범위는 </a:t>
            </a:r>
            <a:r>
              <a:rPr lang="en-US" altLang="ko-KR"/>
              <a:t>[피부색상 모델링 및 검출 방법 조사]</a:t>
            </a:r>
            <a:r>
              <a:rPr lang="ko-KR" altLang="en-US"/>
              <a:t> 논문을 참고하였고 </a:t>
            </a:r>
            <a:endParaRPr lang="ko-KR" altLang="en-US"/>
          </a:p>
          <a:p>
            <a:pPr>
              <a:defRPr/>
            </a:pPr>
            <a:r>
              <a:rPr lang="ko-KR" altLang="en-US"/>
              <a:t>여기서 사용되는 </a:t>
            </a:r>
            <a:r>
              <a:rPr lang="en-US" altLang="ko-KR"/>
              <a:t>HSL</a:t>
            </a:r>
            <a:r>
              <a:rPr lang="ko-KR" altLang="en-US"/>
              <a:t>은 흔히 알고있는 </a:t>
            </a:r>
            <a:r>
              <a:rPr lang="en-US" altLang="ko-KR"/>
              <a:t>RGB</a:t>
            </a:r>
            <a:r>
              <a:rPr lang="ko-KR" altLang="en-US"/>
              <a:t>모델과는 조금 다르게 </a:t>
            </a:r>
            <a:r>
              <a:rPr lang="en-US" altLang="ko-KR"/>
              <a:t>3</a:t>
            </a:r>
            <a:r>
              <a:rPr lang="ko-KR" altLang="en-US"/>
              <a:t>차원으로 구성되어있습니다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각각 </a:t>
            </a:r>
            <a:r>
              <a:rPr lang="en-US" altLang="ko-KR"/>
              <a:t>H</a:t>
            </a:r>
            <a:r>
              <a:rPr lang="ko-KR" altLang="en-US"/>
              <a:t>는 색조 </a:t>
            </a:r>
            <a:r>
              <a:rPr lang="en-US" altLang="ko-KR"/>
              <a:t>S</a:t>
            </a:r>
            <a:r>
              <a:rPr lang="ko-KR" altLang="en-US"/>
              <a:t>는 채도 </a:t>
            </a:r>
            <a:r>
              <a:rPr lang="en-US" altLang="ko-KR"/>
              <a:t>L</a:t>
            </a:r>
            <a:r>
              <a:rPr lang="ko-KR" altLang="en-US"/>
              <a:t>은 밝기를 나타냅니다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위의 피부값 범위에서도 </a:t>
            </a:r>
            <a:r>
              <a:rPr lang="en-US" altLang="ko-KR"/>
              <a:t>H</a:t>
            </a:r>
            <a:r>
              <a:rPr lang="ko-KR" altLang="en-US"/>
              <a:t>값이 </a:t>
            </a:r>
            <a:r>
              <a:rPr lang="en-US" altLang="ko-KR"/>
              <a:t>28</a:t>
            </a:r>
            <a:r>
              <a:rPr lang="ko-KR" altLang="en-US"/>
              <a:t>이상 </a:t>
            </a:r>
            <a:r>
              <a:rPr lang="en-US" altLang="ko-KR"/>
              <a:t>330</a:t>
            </a:r>
            <a:r>
              <a:rPr lang="ko-KR" altLang="en-US"/>
              <a:t>이하가 연결되어있는 이유가 여기에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FCM</a:t>
            </a:r>
            <a:r>
              <a:rPr lang="ko-KR" altLang="en-US"/>
              <a:t>을 간단하게 설명하자면 </a:t>
            </a:r>
            <a:r>
              <a:rPr lang="en-US" altLang="ko-KR"/>
              <a:t>-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제가 여기서 클러스터 갯수를 </a:t>
            </a:r>
            <a:r>
              <a:rPr lang="en-US" altLang="ko-KR"/>
              <a:t>.,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FCM</a:t>
            </a:r>
            <a:r>
              <a:rPr lang="ko-KR" altLang="en-US"/>
              <a:t> 알고리즘입니다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가중치값 업데이트에 필요한 수식입니다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위 수식을 저번에 들었던 </a:t>
            </a:r>
            <a:r>
              <a:rPr lang="en-US" altLang="ko-KR"/>
              <a:t>FCM</a:t>
            </a:r>
            <a:r>
              <a:rPr lang="ko-KR" altLang="en-US"/>
              <a:t>수업시간의 교재를 활용하여</a:t>
            </a:r>
            <a:endParaRPr lang="ko-KR" altLang="en-US"/>
          </a:p>
          <a:p>
            <a:pPr>
              <a:defRPr/>
            </a:pPr>
            <a:r>
              <a:rPr lang="ko-KR" altLang="en-US"/>
              <a:t>총 소속도에 대한 클러스터 </a:t>
            </a:r>
            <a:r>
              <a:rPr lang="en-US" altLang="ko-KR"/>
              <a:t>I</a:t>
            </a:r>
            <a:r>
              <a:rPr lang="ko-KR" altLang="en-US"/>
              <a:t>의 소속도로 재정의하여 계산 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피부타입 진단을위한 기준 </a:t>
            </a:r>
            <a:r>
              <a:rPr lang="en-US" altLang="ko-KR"/>
              <a:t>8</a:t>
            </a:r>
            <a:r>
              <a:rPr lang="ko-KR" altLang="en-US"/>
              <a:t>가지 타입</a:t>
            </a:r>
            <a:r>
              <a:rPr lang="en-US" altLang="ko-KR"/>
              <a:t>’</a:t>
            </a:r>
            <a:r>
              <a:rPr lang="ko-KR" altLang="en-US"/>
              <a:t> 입니다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각각  </a:t>
            </a:r>
            <a:r>
              <a:rPr lang="en-US" altLang="ko-KR"/>
              <a:t>V</a:t>
            </a:r>
            <a:r>
              <a:rPr lang="ko-KR" altLang="en-US"/>
              <a:t>값 </a:t>
            </a:r>
            <a:r>
              <a:rPr lang="en-US" altLang="ko-KR"/>
              <a:t>B</a:t>
            </a:r>
            <a:r>
              <a:rPr lang="ko-KR" altLang="en-US"/>
              <a:t>값 </a:t>
            </a:r>
            <a:r>
              <a:rPr lang="en-US" altLang="ko-KR"/>
              <a:t>S</a:t>
            </a:r>
            <a:r>
              <a:rPr lang="ko-KR" altLang="en-US"/>
              <a:t>값 의 값에 따라 </a:t>
            </a:r>
            <a:r>
              <a:rPr lang="en-US" altLang="ko-KR"/>
              <a:t>8</a:t>
            </a:r>
            <a:r>
              <a:rPr lang="ko-KR" altLang="en-US"/>
              <a:t>가지로 구분할 수 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‘</a:t>
            </a:r>
            <a:r>
              <a:rPr lang="ko-KR" altLang="en-US"/>
              <a:t>부타입 진단을위한 기준 </a:t>
            </a:r>
            <a:r>
              <a:rPr lang="en-US" altLang="ko-KR"/>
              <a:t>8</a:t>
            </a:r>
            <a:r>
              <a:rPr lang="ko-KR" altLang="en-US"/>
              <a:t>가지 타입</a:t>
            </a:r>
            <a:r>
              <a:rPr lang="en-US" altLang="ko-KR"/>
              <a:t>’</a:t>
            </a:r>
            <a:r>
              <a:rPr lang="ko-KR" altLang="en-US"/>
              <a:t>을 비교하기위한 기준값이다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기존 기준과 새로운 기준이 같이 있는 이유는 겨울 쿨톤과 여름쿨톤을 구분하는 과정에서 </a:t>
            </a:r>
            <a:endParaRPr lang="ko-KR" altLang="en-US"/>
          </a:p>
          <a:p>
            <a:pPr>
              <a:defRPr/>
            </a:pPr>
            <a:r>
              <a:rPr lang="ko-KR" altLang="en-US"/>
              <a:t>기존 기준보다 새로운 기준이 더 나은 결과를 가져오기에 겨울을 구분하는 과정에 따로 값을 주고</a:t>
            </a:r>
            <a:endParaRPr lang="ko-KR" altLang="en-US"/>
          </a:p>
          <a:p>
            <a:pPr>
              <a:defRPr/>
            </a:pPr>
            <a:r>
              <a:rPr lang="ko-KR" altLang="en-US"/>
              <a:t>사용하기 위하여 설정하였다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발표는 퍼스널 컬러의 개념과 사회에서의 퍼스널 컬러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설명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실행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향후 연구방향 순으로 진행하도록 하겠습니다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파인드 마이 컬러의 실행화면입니다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각각 시작화면과 이미지 입력</a:t>
            </a:r>
            <a:r>
              <a:rPr lang="en-US" altLang="ko-KR"/>
              <a:t>,</a:t>
            </a:r>
            <a:r>
              <a:rPr lang="ko-KR" altLang="en-US"/>
              <a:t> 화면 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시작화면에서는 공유하기를 를릭하면 현재 윈도우의 클립보드에 해당 프로그램을 내려받기위한 </a:t>
            </a:r>
            <a:r>
              <a:rPr lang="en-US" altLang="ko-KR"/>
              <a:t>Git</a:t>
            </a:r>
            <a:r>
              <a:rPr lang="ko-KR" altLang="en-US"/>
              <a:t> 주소가 복사된다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이후는 각각 실행화면이다 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퍼스널 진단 프로그램의 결과들이다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향후 연구방향이다 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첫번째는 피부색상영역의 조절이다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피부가 아니지만 피부일 수도 있는 영역의 컬러값을 가진 픽셀을 골라낼 수 있는 기술이 필요하다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두번째는 톤 결정부분의 퍼지적용이다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이프문을 너무 많이 많이 사용해서 코드의 내용을 이해하기 힘들다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마지막으로는 부가기능인아이템 색상 비교이다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사용자가 사진으로 입력하는 아이템이 사용자와 어울리는지 안 어울리는지</a:t>
            </a:r>
            <a:r>
              <a:rPr lang="en-US" altLang="ko-KR"/>
              <a:t>,</a:t>
            </a:r>
            <a:r>
              <a:rPr lang="ko-KR" altLang="en-US"/>
              <a:t> 또 추천해주는</a:t>
            </a:r>
            <a:endParaRPr lang="ko-KR" altLang="en-US"/>
          </a:p>
          <a:p>
            <a:pPr>
              <a:defRPr/>
            </a:pPr>
            <a:r>
              <a:rPr lang="ko-KR" altLang="en-US"/>
              <a:t>상품은 없는지를  추가하는 과정이다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첫번째로 퍼스널 컬러의 개념과 사회에서의 퍼스널컬러 입니니다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사람의 피부색은 다양하며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피부색은 다양한 색들에 의해 만들어집니다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때문에 사람마다 피부색이 각자 색상들이 속해있는 정도가 다른데요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이러한 개인의 피부색을 비롯한 신체의 색과 조화를 이루어 생기있고</a:t>
            </a:r>
            <a:endParaRPr lang="ko-KR" altLang="en-US"/>
          </a:p>
          <a:p>
            <a:pPr>
              <a:defRPr/>
            </a:pPr>
            <a:r>
              <a:rPr lang="ko-KR" altLang="en-US"/>
              <a:t>활기차보이도록 하는 개인의 컬러를 퍼스널 칼라라고 합니다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뷰티에 관심이 없더라도 취업준비나 방송에서 들어봤을법한 퍼스널컬러는</a:t>
            </a:r>
            <a:endParaRPr lang="ko-KR" altLang="en-US"/>
          </a:p>
          <a:p>
            <a:pPr>
              <a:defRPr/>
            </a:pPr>
            <a:r>
              <a:rPr lang="ko-KR" altLang="en-US"/>
              <a:t>기본적으로 크게</a:t>
            </a:r>
            <a:endParaRPr lang="ko-KR" altLang="en-US"/>
          </a:p>
          <a:p>
            <a:pPr>
              <a:defRPr/>
            </a:pPr>
            <a:r>
              <a:rPr lang="ko-KR" altLang="en-US"/>
              <a:t>차가운 톤 쿨톤과 </a:t>
            </a:r>
            <a:endParaRPr lang="ko-KR" altLang="en-US"/>
          </a:p>
          <a:p>
            <a:pPr>
              <a:defRPr/>
            </a:pPr>
            <a:r>
              <a:rPr lang="ko-KR" altLang="en-US"/>
              <a:t>따뜻한 톤 웜톤 유형으로 나뉩니다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일반적으로 쿨톤은 핑크베이스 </a:t>
            </a:r>
            <a:endParaRPr lang="ko-KR" altLang="en-US"/>
          </a:p>
          <a:p>
            <a:pPr>
              <a:defRPr/>
            </a:pPr>
            <a:r>
              <a:rPr lang="ko-KR" altLang="en-US"/>
              <a:t>웜톤은 엘로우베이스로 알려져있었는데요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MBTI</a:t>
            </a:r>
            <a:r>
              <a:rPr lang="ko-KR" altLang="en-US"/>
              <a:t>검사나 심리검사등 자신에 대한 이해가 이슈가 되고있는 현대사회에서</a:t>
            </a:r>
            <a:endParaRPr lang="ko-KR" altLang="en-US"/>
          </a:p>
          <a:p>
            <a:pPr>
              <a:defRPr/>
            </a:pPr>
            <a:r>
              <a:rPr lang="ko-KR" altLang="en-US"/>
              <a:t>퍼스널컬러는 그 영향력을 뻗어나가 현재까지도 활발히 연구 진행중입니다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현재는 채도와 명도에 따라 봄 여름 가을 겨울</a:t>
            </a:r>
            <a:endParaRPr lang="ko-KR" altLang="en-US"/>
          </a:p>
          <a:p>
            <a:pPr>
              <a:defRPr/>
            </a:pPr>
            <a:r>
              <a:rPr lang="ko-KR" altLang="en-US"/>
              <a:t>이렇게 네가지의 타입으로 분류하는것이 일반적입니다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퍼스널컬러는 개인의 인상을 좌우하기도하기도 하는데요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다음은 연예인으로 본 퍼스널컬러 유형에 따른 좋은 스타일링과 나쁜 스타일링의 예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같은 사람인데도 메이크업에 따라 잘 어울려보이기도</a:t>
            </a:r>
            <a:r>
              <a:rPr lang="en-US" altLang="ko-KR"/>
              <a:t>,</a:t>
            </a:r>
            <a:r>
              <a:rPr lang="ko-KR" altLang="en-US"/>
              <a:t> 촌스러워보이기도 한다는 것을 알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다음은 같은 사진에 입술색만 바꾼 것입니다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퍼스널 컬러를 잘 모르는 사람이 보아도 왼쪽이 훨씬 더 잘 어울린다는 것을 알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이렇게 개인마다 다른 퍼스널컬러를 알 수 있는 정확한 방법은 전문가와 상담 후 </a:t>
            </a:r>
            <a:endParaRPr lang="ko-KR" altLang="en-US"/>
          </a:p>
          <a:p>
            <a:pPr>
              <a:defRPr/>
            </a:pPr>
            <a:r>
              <a:rPr lang="ko-KR" altLang="en-US"/>
              <a:t>진단받는것이 대표적인데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상담을 받고싶지만 생각보다 비싼 가격에 검사를 받기를꺼려하는 소비자들도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화면을 보시면 한시간에 약 십만원 가량 하는것으로 보여집니다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 전문가 상담은 퍼스널컬러 진단 이외에도 화장품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악세사리추천을 해주지만 </a:t>
            </a: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퍼스널컬러에 대한 자료가 많 은 요즘</a:t>
            </a: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자신의 퍼스널 컬러만 알면 스스로 할 수 있는 부분인것을 감안했을 때 </a:t>
            </a: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 검사비용이 비싸다는 생각이 들 수 있다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이러한 퍼스널컬러에 대한 고민은 저 또한 마찬가지였는데요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이번 퍼지시스템과제 주제가 퍼지기법을 이용해서 프로그램을 제작하여 발표하는것이여서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어디에 적용시킬 수 있을까 고민하다 </a:t>
            </a:r>
            <a:r>
              <a:rPr lang="en-US" altLang="ko-KR"/>
              <a:t>FCM</a:t>
            </a:r>
            <a:r>
              <a:rPr lang="ko-KR" altLang="en-US"/>
              <a:t>수업을 듣던중 피부색 관련하여 적용시킬수 있겠다</a:t>
            </a:r>
            <a:endParaRPr lang="ko-KR" altLang="en-US"/>
          </a:p>
          <a:p>
            <a:pPr>
              <a:defRPr/>
            </a:pPr>
            <a:r>
              <a:rPr lang="ko-KR" altLang="en-US"/>
              <a:t>생각이 들어 제작하였습니다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두번째로 </a:t>
            </a:r>
            <a:endParaRPr lang="ko-KR" altLang="en-US"/>
          </a:p>
          <a:p>
            <a:pPr>
              <a:defRPr/>
            </a:pPr>
            <a:r>
              <a:rPr lang="ko-KR" altLang="en-US"/>
              <a:t>파인드 마이 컬러에 대한 설명입니다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52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3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2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7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3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10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14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26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02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42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28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05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1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3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1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52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59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0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theme" Target="../theme/theme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4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4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7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png"  /><Relationship Id="rId4" Type="http://schemas.openxmlformats.org/officeDocument/2006/relationships/image" Target="../media/image29.jpeg"  /><Relationship Id="rId5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gif"  /><Relationship Id="rId4" Type="http://schemas.openxmlformats.org/officeDocument/2006/relationships/image" Target="../media/image32.gif"  /><Relationship Id="rId5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2.gif"  /><Relationship Id="rId4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7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0.png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1.gif"  /><Relationship Id="rId4" Type="http://schemas.openxmlformats.org/officeDocument/2006/relationships/image" Target="../media/image52.png"  /><Relationship Id="rId5" Type="http://schemas.openxmlformats.org/officeDocument/2006/relationships/image" Target="../media/image53.jpeg"  /><Relationship Id="rId6" Type="http://schemas.openxmlformats.org/officeDocument/2006/relationships/image" Target="../media/image5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.jpeg"  /><Relationship Id="rId4" Type="http://schemas.openxmlformats.org/officeDocument/2006/relationships/image" Target="../media/image3.png"  /><Relationship Id="rId5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5.jpeg"  /><Relationship Id="rId4" Type="http://schemas.openxmlformats.org/officeDocument/2006/relationships/image" Target="../media/image6.jpeg"  /><Relationship Id="rId5" Type="http://schemas.openxmlformats.org/officeDocument/2006/relationships/image" Target="../media/image7.png"  /><Relationship Id="rId6" Type="http://schemas.openxmlformats.org/officeDocument/2006/relationships/image" Target="../media/image8.jpeg"  /><Relationship Id="rId7" Type="http://schemas.openxmlformats.org/officeDocument/2006/relationships/image" Target="../media/image9.jpeg"  /><Relationship Id="rId8" Type="http://schemas.openxmlformats.org/officeDocument/2006/relationships/image" Target="../media/image10.jpeg"  /><Relationship Id="rId9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19.jpeg"  /><Relationship Id="rId11" Type="http://schemas.openxmlformats.org/officeDocument/2006/relationships/image" Target="../media/image20.jpe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" y="2118587"/>
            <a:ext cx="5941766" cy="111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chemeClr val="bg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sz="2500" i="1" kern="0">
                <a:solidFill>
                  <a:schemeClr val="bg1"/>
                </a:solidFill>
              </a:rPr>
              <a:t> </a:t>
            </a:r>
            <a:r>
              <a:rPr lang="en-US" altLang="ko-KR" sz="3300" b="1" i="1" kern="0">
                <a:solidFill>
                  <a:schemeClr val="bg1"/>
                </a:solidFill>
              </a:rPr>
              <a:t>FIND MY COLOR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>
                <a:solidFill>
                  <a:schemeClr val="bg1"/>
                </a:solidFill>
                <a:latin typeface="G마켓 산스 TTF Light"/>
                <a:ea typeface="G마켓 산스 TTF Light"/>
              </a:rPr>
              <a:t>With. Fuzzy C-means Clustering</a:t>
            </a: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7270823" y="4154750"/>
            <a:ext cx="4455012" cy="2371556"/>
          </a:xfrm>
          <a:prstGeom prst="triangle">
            <a:avLst>
              <a:gd name="adj" fmla="val 10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58240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 rot="0">
            <a:off x="582386" y="1652789"/>
            <a:ext cx="5073043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893445" y="1934312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개발환경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582386" y="3233157"/>
            <a:ext cx="5073043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893445" y="3552825"/>
            <a:ext cx="3340274" cy="49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openCV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이용한 영상처리</a:t>
            </a:r>
            <a:endParaRPr kumimoji="0" lang="ko-KR" altLang="en-US" sz="1800" b="1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582386" y="4813525"/>
            <a:ext cx="5073043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779145" y="4964313"/>
            <a:ext cx="3835574" cy="83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  <a:endParaRPr kumimoji="0" lang="ko-KR" altLang="en-US" sz="1800" b="1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봄웜 여름쿨 가을웜 겨울쿨</a:t>
            </a:r>
            <a:endParaRPr kumimoji="0" lang="ko-KR" altLang="en-US" sz="1500" b="1" i="0" u="none" strike="noStrike" kern="1200" cap="none" spc="0" normalizeH="0" baseline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53" name="Group 14"/>
          <p:cNvGrpSpPr>
            <a:grpSpLocks noChangeAspect="1"/>
          </p:cNvGrpSpPr>
          <p:nvPr/>
        </p:nvGrpSpPr>
        <p:grpSpPr>
          <a:xfrm rot="0">
            <a:off x="818355" y="5222385"/>
            <a:ext cx="377219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 rot="0">
            <a:off x="730911" y="2009904"/>
            <a:ext cx="407823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>
            <a:off x="852958" y="3592872"/>
            <a:ext cx="327734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0" name="오른쪽 대괄호 59"/>
          <p:cNvSpPr/>
          <p:nvPr/>
        </p:nvSpPr>
        <p:spPr>
          <a:xfrm>
            <a:off x="5655430" y="2171828"/>
            <a:ext cx="659183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5655430" y="3795457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1" u="none" strike="noStrike" kern="0" cap="none" spc="0" normalizeH="0" baseline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kumimoji="0" lang="en-US" altLang="ko-KR" sz="1800" b="0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  <a:endParaRPr kumimoji="0" lang="en-US" altLang="ko-KR" sz="1800" b="1" i="1" u="none" strike="noStrike" kern="0" cap="none" spc="0" normalizeH="0" baseline="0">
              <a:solidFill>
                <a:srgbClr val="76717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3729" y="1613834"/>
            <a:ext cx="4577977" cy="2405226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7760078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6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타 논문</a:t>
            </a:r>
            <a:endParaRPr lang="ko-KR" altLang="en-US" sz="26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색채 이론과 영상처리를 이용한 퍼스널 컬러 분석</a:t>
            </a:r>
            <a:endParaRPr lang="ko-KR" altLang="en-US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230839" y="269987"/>
            <a:ext cx="1242284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5322000" y="3757356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오른쪽 대괄호 59"/>
          <p:cNvSpPr/>
          <p:nvPr/>
        </p:nvSpPr>
        <p:spPr>
          <a:xfrm flipH="1">
            <a:off x="6305034" y="2133727"/>
            <a:ext cx="712417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0" i="1" u="none" strike="noStrike" kern="0" cap="none" spc="0" normalizeH="0" baseline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kumimoji="0" lang="en-US" altLang="ko-KR" sz="1800" b="0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1" i="1" u="none" strike="noStrike" kern="0" cap="none" spc="0" normalizeH="0" baseline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763" y="2465755"/>
            <a:ext cx="3327399" cy="124899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 flipH="1">
            <a:off x="6709270" y="1652789"/>
            <a:ext cx="5482730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6709270" y="3233157"/>
            <a:ext cx="5482729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 flipH="1">
            <a:off x="6709270" y="4813525"/>
            <a:ext cx="5482729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3" name="Group 14"/>
          <p:cNvGrpSpPr>
            <a:grpSpLocks noChangeAspect="1"/>
          </p:cNvGrpSpPr>
          <p:nvPr/>
        </p:nvGrpSpPr>
        <p:grpSpPr>
          <a:xfrm flipH="1">
            <a:off x="11568738" y="5222385"/>
            <a:ext cx="407683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 flipH="1">
            <a:off x="11581571" y="2009904"/>
            <a:ext cx="440757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 flipH="1">
            <a:off x="11609199" y="3592872"/>
            <a:ext cx="354200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8" name="직사각형 61"/>
          <p:cNvSpPr/>
          <p:nvPr/>
        </p:nvSpPr>
        <p:spPr>
          <a:xfrm>
            <a:off x="544890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Find</a:t>
            </a:r>
            <a:r>
              <a:rPr kumimoji="0" lang="ko-KR" altLang="en-US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2600" b="1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My Color</a:t>
            </a: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1" u="none" strike="noStrike" kern="1200" cap="none" spc="0" normalizeH="0" baseline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색채 이론과 영상처리를 이용한 퍼스널 컬러 분석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296352" y="1978053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윈도우 개발환경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C#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996314" y="3533775"/>
            <a:ext cx="3911776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코딩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과정을 이해하기위한 하드코딩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986791" y="4916688"/>
            <a:ext cx="3835574" cy="83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8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1" i="0" u="none" strike="noStrike" kern="1200" cap="none" spc="0" normalizeH="0" baseline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이전 유형에 이분척도를 적용함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  <a:endParaRPr lang="en-US" altLang="ko-KR">
              <a:solidFill>
                <a:prstClr val="white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5850" y="638175"/>
            <a:ext cx="10020300" cy="558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7924799" y="285750"/>
            <a:ext cx="3810001" cy="6286500"/>
          </a:xfrm>
          <a:prstGeom prst="rect">
            <a:avLst/>
          </a:prstGeom>
          <a:solidFill>
            <a:srgbClr val="D9376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4325" y="2228850"/>
            <a:ext cx="3809999" cy="28575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38200" y="647699"/>
            <a:ext cx="5562600" cy="81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왜 머리색과 눈동자색을 포함하지 않고</a:t>
            </a:r>
          </a:p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피부색으로만 설계했는가 </a:t>
            </a:r>
            <a:r>
              <a:rPr lang="en-US" altLang="ko-KR" sz="2400">
                <a:latin typeface="G마켓 산스 TTF Medium"/>
                <a:ea typeface="G마켓 산스 TTF Medium"/>
              </a:rPr>
              <a:t>?</a:t>
            </a:r>
            <a:r>
              <a:rPr lang="ko-KR" altLang="en-US" sz="2400">
                <a:latin typeface="G마켓 산스 TTF Medium"/>
                <a:ea typeface="G마켓 산스 TTF Medium"/>
              </a:rPr>
              <a:t>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8200" y="1676399"/>
            <a:ext cx="5562600" cy="9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눈동자나 머리색은 탈색 </a:t>
            </a:r>
            <a:r>
              <a:rPr kumimoji="0" lang="en-US" altLang="ko-KR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+</a:t>
            </a: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염색이랑 렌즈끼는 방법으로 바꿀 수 있지만 피부는 화장을 하더라도 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베이스컬러가 다르기 때문에 바뀌기가 어려움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38200" y="3020377"/>
            <a:ext cx="5562600" cy="444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태닝을 한다면</a:t>
            </a:r>
            <a:r>
              <a:rPr lang="en-US" altLang="ko-KR" sz="2400">
                <a:latin typeface="G마켓 산스 TTF Medium"/>
                <a:ea typeface="G마켓 산스 TTF Medium"/>
              </a:rPr>
              <a:t>?</a:t>
            </a:r>
            <a:r>
              <a:rPr lang="ko-KR" altLang="en-US" sz="2400">
                <a:latin typeface="G마켓 산스 TTF Medium"/>
                <a:ea typeface="G마켓 산스 TTF Medium"/>
              </a:rPr>
              <a:t>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38200" y="3638550"/>
            <a:ext cx="55626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태닝도 피부화장과 마찬가지로 베이스컬러가 태닝 후의 피부색에 영향을 미치므로 바뀌기가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어려움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1" animBg="1"/>
      <p:bldP spid="71" grpId="2" animBg="1"/>
      <p:bldP spid="72" grpId="3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79"/>
          <p:cNvGrpSpPr/>
          <p:nvPr/>
        </p:nvGrpSpPr>
        <p:grpSpPr>
          <a:xfrm rot="0">
            <a:off x="644027" y="300839"/>
            <a:ext cx="5451973" cy="6256320"/>
            <a:chOff x="6096000" y="-8119259"/>
            <a:chExt cx="5280524" cy="6256320"/>
          </a:xfrm>
        </p:grpSpPr>
        <p:sp>
          <p:nvSpPr>
            <p:cNvPr id="76" name="직사각형 63"/>
            <p:cNvSpPr/>
            <p:nvPr/>
          </p:nvSpPr>
          <p:spPr>
            <a:xfrm>
              <a:off x="6096000" y="-8119259"/>
              <a:ext cx="527685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  <a:endParaRPr lang="en-US" altLang="ko-KR">
                <a:solidFill>
                  <a:prstClr val="white"/>
                </a:solidFill>
              </a:endParaRP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3"/>
            <a:srcRect l="1210" r="3110"/>
            <a:stretch>
              <a:fillRect/>
            </a:stretch>
          </p:blipFill>
          <p:spPr>
            <a:xfrm>
              <a:off x="6096000" y="-7364644"/>
              <a:ext cx="5280523" cy="4251787"/>
            </a:xfrm>
            <a:prstGeom prst="rect">
              <a:avLst/>
            </a:prstGeom>
          </p:spPr>
        </p:pic>
      </p:grpSp>
      <p:grpSp>
        <p:nvGrpSpPr>
          <p:cNvPr id="81" name="그룹 80"/>
          <p:cNvGrpSpPr/>
          <p:nvPr/>
        </p:nvGrpSpPr>
        <p:grpSpPr>
          <a:xfrm rot="0">
            <a:off x="602923" y="300840"/>
            <a:ext cx="5493077" cy="6256320"/>
            <a:chOff x="602923" y="300840"/>
            <a:chExt cx="5493077" cy="6256320"/>
          </a:xfrm>
        </p:grpSpPr>
        <p:sp>
          <p:nvSpPr>
            <p:cNvPr id="64" name="직사각형 63"/>
            <p:cNvSpPr/>
            <p:nvPr/>
          </p:nvSpPr>
          <p:spPr>
            <a:xfrm>
              <a:off x="609600" y="300840"/>
              <a:ext cx="548640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  <a:endParaRPr lang="en-US" altLang="ko-KR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2923" y="655942"/>
              <a:ext cx="5493077" cy="5161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5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en-US" altLang="ko-KR" sz="25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*</a:t>
              </a:r>
              <a:r>
                <a:rPr kumimoji="0" lang="ko-KR" altLang="en-US" sz="25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피부색 범위 </a:t>
              </a:r>
              <a:endPara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1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1.</a:t>
              </a: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 </a:t>
              </a:r>
              <a:r>
                <a:rPr kumimoji="0" lang="ko-KR" altLang="en-US" sz="21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endPara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r>
                <a:rPr kumimoji="0" lang="ko-KR" altLang="en-US" sz="23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saturation </a:t>
              </a:r>
              <a:r>
                <a:rPr kumimoji="0" lang="ko-KR" altLang="en-US" sz="23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≥ 0.2</a:t>
              </a:r>
              <a:endParaRPr kumimoji="0" lang="ko-KR" altLang="en-US" sz="23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ko-KR" altLang="en-US" sz="21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2.</a:t>
              </a: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</a:t>
              </a: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r>
                <a:rPr kumimoji="0" lang="ko-KR" altLang="en-US" sz="23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hue</a:t>
              </a:r>
              <a:r>
                <a:rPr kumimoji="0" lang="ko-KR" altLang="en-US" sz="23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≤ 28° || </a:t>
              </a:r>
              <a:r>
                <a:rPr kumimoji="0" lang="ko-KR" altLang="en-US" sz="23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hue</a:t>
              </a:r>
              <a:r>
                <a:rPr kumimoji="0" lang="ko-KR" altLang="en-US" sz="23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≥ 330°</a:t>
              </a:r>
              <a:endParaRPr kumimoji="0" lang="ko-KR" altLang="en-US" sz="23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3.  </a:t>
              </a: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 </a:t>
              </a:r>
              <a:r>
                <a:rPr kumimoji="0" lang="ko-KR" altLang="en-US" sz="22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0.5 ≤</a:t>
              </a:r>
              <a:r>
                <a:rPr kumimoji="0" lang="ko-KR" altLang="en-US" sz="22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luminance</a:t>
              </a:r>
              <a:r>
                <a:rPr kumimoji="0" lang="ko-KR" altLang="en-US" sz="22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/</a:t>
              </a:r>
              <a:r>
                <a:rPr kumimoji="0" lang="ko-KR" altLang="en-US" sz="2200" b="1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saturation </a:t>
              </a:r>
              <a:r>
                <a:rPr kumimoji="0" lang="ko-KR" altLang="en-US" sz="22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≤ 3.0*</a:t>
              </a:r>
              <a:endParaRPr kumimoji="0" lang="ko-KR" altLang="en-US" sz="22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66750" y="5666423"/>
              <a:ext cx="5181600" cy="821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[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출처</a:t>
              </a:r>
              <a:r>
                <a:rPr kumimoji="0" lang="en-US" altLang="ko-KR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]</a:t>
              </a:r>
              <a:r>
                <a:rPr kumimoji="0" lang="ko-KR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kumimoji="0" lang="en-US" altLang="en-US" sz="1600" b="0" i="0" u="none" strike="noStrike" kern="1200" cap="none" spc="0" normalizeH="0" baseline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P . Kakumanu, S. Makrogiannis, and N. Bourbakis , “Survey of skin-color modeling and detection methods ,” Pattern Recognition, vol. 40, pp. 1106-1122, 2007.</a:t>
              </a:r>
              <a:endParaRPr lang="ko-KR" altLang="en-US"/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7834312" y="500063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47112" y="568326"/>
            <a:ext cx="2539999" cy="2539999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7810500" y="3495675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/>
          <a:srcRect l="50000"/>
          <a:stretch>
            <a:fillRect/>
          </a:stretch>
        </p:blipFill>
        <p:spPr>
          <a:xfrm>
            <a:off x="8301038" y="3429000"/>
            <a:ext cx="3662361" cy="299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9 -0.00748 L -0.09590 -0.19081 " pathEditMode="relative" ptsTypes="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 dirty="0">
              <a:solidFill>
                <a:srgbClr val="A481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A17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A48165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 dirty="0">
                <a:solidFill>
                  <a:srgbClr val="A481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 </a:t>
            </a:r>
            <a:endParaRPr lang="en-US" altLang="ko-KR" sz="4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 dirty="0">
                <a:solidFill>
                  <a:srgbClr val="A48165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endParaRPr lang="en-US" altLang="ko-KR" sz="51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619250" y="1718310"/>
            <a:ext cx="923925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클러스터에 속해져 있는 각각의 데이터 점을 소속도에 의해서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클러스터에 대한 소속도를 일일이 열거한 데이터 분류방법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Xi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가중치의 합은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 되어야 함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데이터는 하나 이상의 클러스터에 속할 수 있음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52600" y="1661159"/>
            <a:ext cx="9239250" cy="4985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톤 진단을 위한 검사자의 피부색을 구하는 과정을 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을 이용하여 사용한다</a:t>
            </a:r>
            <a:r>
              <a:rPr kumimoji="0" lang="en-US" altLang="ko-KR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  <a:r>
              <a:rPr kumimoji="0" lang="ko-KR" altLang="en-US" sz="21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입술등의 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피부가 아닌  잡음이 피부값 범위에 해당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할 수 있기 때문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클러스터를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‘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잡음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피부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’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총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4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개로 설정하고  클러스터링을 진행함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이후 데이터의 클러스터중 최대 소속도를 가진 클러스터에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해당 데이터가 속한걸로하여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가장 많은 데이터를 가진 클러스터의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color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값을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평균내어 검사자의 피부값으로 결정함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1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>
              <a:solidFill>
                <a:srgbClr val="a48165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030858" y="8664937"/>
            <a:ext cx="1161142" cy="1161142"/>
          </a:xfrm>
          <a:prstGeom prst="roundRect">
            <a:avLst>
              <a:gd name="adj" fmla="val 16667"/>
            </a:avLst>
          </a:prstGeom>
          <a:noFill/>
          <a:ln w="13017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  <a:endParaRPr lang="en-US" altLang="ko-KR" sz="2800" i="1">
              <a:solidFill>
                <a:srgbClr val="ffbdbd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>
                <a:solidFill>
                  <a:srgbClr val="ffbdbd"/>
                </a:solidFill>
                <a:latin typeface="G마켓 산스 TTF Bold"/>
                <a:ea typeface="G마켓 산스 TTF Bold"/>
              </a:rPr>
              <a:t>CM </a:t>
            </a:r>
            <a:endParaRPr lang="en-US" altLang="ko-KR" sz="4800">
              <a:solidFill>
                <a:srgbClr val="ffbdbd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>
                <a:solidFill>
                  <a:srgbClr val="ffbdbd"/>
                </a:solidFill>
                <a:latin typeface="G마켓 산스 TTF Bold"/>
                <a:ea typeface="G마켓 산스 TTF Bold"/>
              </a:rPr>
              <a:t>F</a:t>
            </a:r>
            <a:endParaRPr lang="en-US" altLang="ko-KR" sz="5100">
              <a:solidFill>
                <a:srgbClr val="ffbdbd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76375" y="1708785"/>
            <a:ext cx="9239250" cy="382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ko-KR" sz="2100" b="1">
                <a:latin typeface="G마켓 산스 TTF Medium"/>
                <a:ea typeface="G마켓 산스 TTF Medium"/>
              </a:rPr>
              <a:t>FCM</a:t>
            </a:r>
            <a:r>
              <a:rPr lang="ko-KR" altLang="en-US" sz="2100" b="1">
                <a:latin typeface="G마켓 산스 TTF Medium"/>
                <a:ea typeface="G마켓 산스 TTF Medium"/>
              </a:rPr>
              <a:t> 알고리즘</a:t>
            </a:r>
            <a:endParaRPr lang="ko-KR" altLang="en-US" sz="2100" b="1"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1. 군집의 개수 K를 선택하고 군집에 속할 가중치(가능성) 값을 무작위로할당</a:t>
            </a: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endParaRPr lang="ko-KR" altLang="en-US" sz="2000" b="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2</a:t>
            </a:r>
            <a:r>
              <a:rPr lang="ko-KR" altLang="en-US" sz="2000">
                <a:latin typeface="G마켓 산스 TTF Medium"/>
                <a:ea typeface="G마켓 산스 TTF Medium"/>
              </a:rPr>
              <a:t>. 각 군집의 중심값을 계산함 </a:t>
            </a: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3.</a:t>
            </a:r>
            <a:r>
              <a:rPr lang="ko-KR" altLang="en-US" sz="2000">
                <a:latin typeface="G마켓 산스 TTF Medium"/>
                <a:ea typeface="G마켓 산스 TTF Medium"/>
              </a:rPr>
              <a:t> 각 관측치에 대해 특정 군집에 속할 가중치(가능성) 값을 다시 계산</a:t>
            </a: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4. 가중치 값의 변화가 주어진 임계값 미만일 때</a:t>
            </a: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   (또는 각 군집의 중심 변화가 주어진 기준값 미만일 때)</a:t>
            </a:r>
            <a:endParaRPr lang="ko-KR" altLang="en-US" sz="2000">
              <a:latin typeface="G마켓 산스 TTF Light"/>
              <a:ea typeface="G마켓 산스 TTF Light"/>
            </a:endParaRPr>
          </a:p>
        </p:txBody>
      </p:sp>
      <p:grpSp>
        <p:nvGrpSpPr>
          <p:cNvPr id="114" name="그룹 113"/>
          <p:cNvGrpSpPr/>
          <p:nvPr/>
        </p:nvGrpSpPr>
        <p:grpSpPr>
          <a:xfrm rot="0">
            <a:off x="1868486" y="2367845"/>
            <a:ext cx="8650257" cy="2776924"/>
            <a:chOff x="1868486" y="2367845"/>
            <a:chExt cx="8650257" cy="277692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35262" y="2367845"/>
              <a:ext cx="2387599" cy="2122310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1868486" y="4778373"/>
              <a:ext cx="4937143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각 클러스터의 중심값을 업데이트하는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  <a:endPara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0710" y="2520424"/>
              <a:ext cx="2971800" cy="1817152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7153223" y="4778373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  <a:endPara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6844" y="1614466"/>
            <a:ext cx="9358313" cy="4219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 dirty="0">
              <a:solidFill>
                <a:srgbClr val="A48165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04999" y="257175"/>
            <a:ext cx="1714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8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CM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457324" y="267652"/>
            <a:ext cx="1562100" cy="117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5100" dirty="0">
                <a:solidFill>
                  <a:srgbClr val="FFBDB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</a:t>
            </a:r>
            <a:endParaRPr lang="en-US" altLang="ko-KR" sz="5100" dirty="0">
              <a:solidFill>
                <a:srgbClr val="FFBDBD"/>
              </a:solidFill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733498" y="2138738"/>
            <a:ext cx="3365520" cy="2614820"/>
            <a:chOff x="1511249" y="2444223"/>
            <a:chExt cx="3365520" cy="2614820"/>
          </a:xfrm>
        </p:grpSpPr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95419" y="2444223"/>
              <a:ext cx="2964371" cy="1812609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1511249" y="4692648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kumimoji="0" lang="ko-KR" altLang="en-US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kumimoji="0" lang="en-US" altLang="ko-KR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</a:p>
          </p:txBody>
        </p:sp>
      </p:grp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5428" y="1568169"/>
            <a:ext cx="5208461" cy="4200371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6426201" y="5358473"/>
            <a:ext cx="2899832" cy="64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총 소속도에 대한 </a:t>
            </a:r>
          </a:p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클러스터 i에 대한 소속도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aphicFrame>
        <p:nvGraphicFramePr>
          <p:cNvPr id="105" name="표 104"/>
          <p:cNvGraphicFramePr>
            <a:graphicFrameLocks noGrp="1"/>
          </p:cNvGraphicFramePr>
          <p:nvPr/>
        </p:nvGraphicFramePr>
        <p:xfrm>
          <a:off x="1389062" y="1529291"/>
          <a:ext cx="9771063" cy="4538344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44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봄 웜 브라이트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봄 웜 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뮤트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2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브라이트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피부타입 진단을 위한 기준 </a:t>
            </a:r>
            <a:r>
              <a:rPr kumimoji="0" lang="en-US" altLang="ko-KR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-</a:t>
            </a:r>
            <a:r>
              <a:rPr kumimoji="0" lang="ko-KR" altLang="en-US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8</a:t>
            </a:r>
            <a:r>
              <a:rPr kumimoji="0" lang="ko-KR" altLang="en-US" sz="2500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가지 타입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0547" y="6208146"/>
            <a:ext cx="8967795" cy="362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aphicFrame>
        <p:nvGraphicFramePr>
          <p:cNvPr id="108" name="표 107"/>
          <p:cNvGraphicFramePr>
            <a:graphicFrameLocks noGrp="1"/>
          </p:cNvGraphicFramePr>
          <p:nvPr/>
        </p:nvGraphicFramePr>
        <p:xfrm>
          <a:off x="1317625" y="1586865"/>
          <a:ext cx="8128000" cy="1303017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b*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기존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새로운 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각 값 별 많다 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/</a:t>
            </a:r>
            <a:r>
              <a:rPr kumimoji="0" lang="ko-KR" altLang="en-US" sz="2500" b="1" i="0" u="none" strike="noStrike" kern="1200" cap="none" spc="0" normalizeH="0" baseline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적다의 기준</a:t>
            </a:r>
            <a:endParaRPr kumimoji="0" lang="en-US" altLang="ko-KR" sz="2500" b="0" i="0" u="none" strike="noStrike" kern="1200" cap="none" spc="0" normalizeH="0" baseline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5784" y="6189096"/>
            <a:ext cx="8967795" cy="362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537882" y="300840"/>
            <a:ext cx="11116235" cy="6256320"/>
            <a:chOff x="537882" y="300840"/>
            <a:chExt cx="11116235" cy="6256320"/>
          </a:xfrm>
        </p:grpSpPr>
        <p:sp>
          <p:nvSpPr>
            <p:cNvPr id="111" name="직사각형 101"/>
            <p:cNvSpPr/>
            <p:nvPr/>
          </p:nvSpPr>
          <p:spPr>
            <a:xfrm>
              <a:off x="537882" y="300840"/>
              <a:ext cx="11116235" cy="6256320"/>
            </a:xfrm>
            <a:prstGeom prst="rect">
              <a:avLst/>
            </a:prstGeom>
            <a:gradFill flip="none" rotWithShape="1">
              <a:gsLst>
                <a:gs pos="91000">
                  <a:srgbClr val="FFFFFF">
                    <a:alpha val="100000"/>
                  </a:srgbClr>
                </a:gs>
                <a:gs pos="91000">
                  <a:srgbClr val="D7D0C8">
                    <a:alpha val="100000"/>
                  </a:srgbClr>
                </a:gs>
              </a:gsLst>
              <a:lin ang="16200000" scaled="1"/>
              <a:tileRect/>
            </a:gradFill>
            <a:ln w="635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>
              <a:outerShdw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94833" y="876668"/>
              <a:ext cx="10202333" cy="5109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800" b="0" i="0" u="none" strike="noStrike" kern="1200" cap="none" spc="0" normalizeH="0" baseline="0">
                  <a:solidFill>
                    <a:srgbClr val="000000"/>
                  </a:solidFill>
                  <a:latin typeface="G마켓 산스 TTF Medium"/>
                  <a:ea typeface="G마켓 산스 TTF Medium"/>
                </a:rPr>
                <a:t>예외상황을 대비하여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en-US" altLang="ko-KR" sz="28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예외상황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1.</a:t>
              </a: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피부색만 검출하고자하는  피부색 검출 과정에서 피부색이 아닌 다른값이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많이 검출됐을경우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2.</a:t>
              </a: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kumimoji="0" lang="en-US" altLang="ko-KR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fcm</a:t>
              </a: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을 진행했음에도 피부값이 아닌 다른값이 검출되었을 경우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피부색 지정 기능을 추가하여 픽셀값을 선택할 수 있도록 함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100" b="0" i="0" u="none" strike="noStrike" kern="1200" cap="none" spc="0" normalizeH="0" baseline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톤 진단과정은 동일하게함 </a:t>
              </a: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1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1227202" y="3193358"/>
            <a:ext cx="10220228" cy="1233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기존 기준값을 포함한 다양한 기준으로 퍼스널 컬러를 판별한 결과 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새로운 기준을 겨울  </a:t>
            </a:r>
            <a:r>
              <a:rPr kumimoji="0" lang="en-US" altLang="ko-KR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/</a:t>
            </a:r>
            <a:r>
              <a:rPr kumimoji="0" lang="ko-KR" altLang="en-US" sz="2500" b="0" i="0" u="none" strike="noStrike" kern="1200" cap="none" spc="0" normalizeH="0" baseline="0">
                <a:solidFill>
                  <a:srgbClr val="000000"/>
                </a:solidFill>
                <a:latin typeface="G마켓 산스 TTF Light"/>
                <a:ea typeface="G마켓 산스 TTF Light"/>
              </a:rPr>
              <a:t> 여름 구분영역에 적용하는것이 효과가 좋았음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rgbClr val="000000"/>
              </a:solidFill>
              <a:latin typeface="G마켓 산스 TTF Light"/>
              <a:ea typeface="G마켓 산스 TTF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31812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8149312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041674" y="2177795"/>
            <a:ext cx="2435125" cy="10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DID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MADE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설명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731812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>
            <a:off x="8149312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9041674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WILL TRY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향후 연구방향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77794" y="2177795"/>
            <a:ext cx="2616100" cy="148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IS 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‘PERSONAL COLOR’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컬러의 개념과 사회에서의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endParaRPr lang="ko-KR" altLang="en-US" sz="9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 flipH="1">
            <a:off x="3451654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3595426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 flipH="1">
            <a:off x="3451654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3595426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58769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LET’S TRY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 실행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4354200" y="1764568"/>
            <a:ext cx="3599711" cy="3429745"/>
            <a:chOff x="4132070" y="1600201"/>
            <a:chExt cx="3971028" cy="3783530"/>
          </a:xfrm>
        </p:grpSpPr>
        <p:sp>
          <p:nvSpPr>
            <p:cNvPr id="43" name="자유형 42"/>
            <p:cNvSpPr/>
            <p:nvPr/>
          </p:nvSpPr>
          <p:spPr>
            <a:xfrm>
              <a:off x="5825082" y="1979036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24910 w 585004"/>
                <a:gd name="connsiteY1" fmla="*/ 35657 h 1505514"/>
                <a:gd name="connsiteX2" fmla="*/ 585004 w 585004"/>
                <a:gd name="connsiteY2" fmla="*/ 760172 h 1505514"/>
                <a:gd name="connsiteX3" fmla="*/ 390479 w 585004"/>
                <a:gd name="connsiteY3" fmla="*/ 1397002 h 1505514"/>
                <a:gd name="connsiteX4" fmla="*/ 363413 w 585004"/>
                <a:gd name="connsiteY4" fmla="*/ 1433197 h 1505514"/>
                <a:gd name="connsiteX5" fmla="*/ 333608 w 585004"/>
                <a:gd name="connsiteY5" fmla="*/ 1460286 h 1505514"/>
                <a:gd name="connsiteX6" fmla="*/ 292502 w 585004"/>
                <a:gd name="connsiteY6" fmla="*/ 1505514 h 1505514"/>
                <a:gd name="connsiteX7" fmla="*/ 251396 w 585004"/>
                <a:gd name="connsiteY7" fmla="*/ 1460286 h 1505514"/>
                <a:gd name="connsiteX8" fmla="*/ 221591 w 585004"/>
                <a:gd name="connsiteY8" fmla="*/ 1433197 h 1505514"/>
                <a:gd name="connsiteX9" fmla="*/ 194525 w 585004"/>
                <a:gd name="connsiteY9" fmla="*/ 1397002 h 1505514"/>
                <a:gd name="connsiteX10" fmla="*/ 0 w 585004"/>
                <a:gd name="connsiteY10" fmla="*/ 760172 h 1505514"/>
                <a:gd name="connsiteX11" fmla="*/ 260094 w 585004"/>
                <a:gd name="connsiteY11" fmla="*/ 35657 h 1505514"/>
                <a:gd name="connsiteX12" fmla="*/ 292502 w 585004"/>
                <a:gd name="connsiteY12" fmla="*/ 0 h 150551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24910" y="35657"/>
                  </a:lnTo>
                  <a:cubicBezTo>
                    <a:pt x="487396" y="232545"/>
                    <a:pt x="585004" y="484960"/>
                    <a:pt x="585004" y="760172"/>
                  </a:cubicBezTo>
                  <a:cubicBezTo>
                    <a:pt x="585004" y="996069"/>
                    <a:pt x="513292" y="1215216"/>
                    <a:pt x="390479" y="1397002"/>
                  </a:cubicBezTo>
                  <a:lnTo>
                    <a:pt x="363413" y="1433197"/>
                  </a:lnTo>
                  <a:lnTo>
                    <a:pt x="333608" y="1460286"/>
                  </a:lnTo>
                  <a:lnTo>
                    <a:pt x="292502" y="1505514"/>
                  </a:lnTo>
                  <a:lnTo>
                    <a:pt x="251396" y="1460286"/>
                  </a:lnTo>
                  <a:lnTo>
                    <a:pt x="221591" y="1433197"/>
                  </a:lnTo>
                  <a:lnTo>
                    <a:pt x="194525" y="1397002"/>
                  </a:lnTo>
                  <a:cubicBezTo>
                    <a:pt x="71712" y="1215216"/>
                    <a:pt x="0" y="996069"/>
                    <a:pt x="0" y="760172"/>
                  </a:cubicBezTo>
                  <a:cubicBezTo>
                    <a:pt x="0" y="484960"/>
                    <a:pt x="97608" y="232545"/>
                    <a:pt x="260094" y="35657"/>
                  </a:cubicBez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4417833" y="3105714"/>
              <a:ext cx="1693012" cy="772502"/>
            </a:xfrm>
            <a:custGeom>
              <a:avLst/>
              <a:gdLst>
                <a:gd name="connsiteX0" fmla="*/ 853245 w 1693012"/>
                <a:gd name="connsiteY0" fmla="*/ 0 h 772502"/>
                <a:gd name="connsiteX1" fmla="*/ 1577760 w 1693012"/>
                <a:gd name="connsiteY1" fmla="*/ 260094 h 772502"/>
                <a:gd name="connsiteX2" fmla="*/ 1628840 w 1693012"/>
                <a:gd name="connsiteY2" fmla="*/ 306519 h 772502"/>
                <a:gd name="connsiteX3" fmla="*/ 1667343 w 1693012"/>
                <a:gd name="connsiteY3" fmla="*/ 358009 h 772502"/>
                <a:gd name="connsiteX4" fmla="*/ 1693012 w 1693012"/>
                <a:gd name="connsiteY4" fmla="*/ 386251 h 772502"/>
                <a:gd name="connsiteX5" fmla="*/ 1667343 w 1693012"/>
                <a:gd name="connsiteY5" fmla="*/ 414493 h 772502"/>
                <a:gd name="connsiteX6" fmla="*/ 1628840 w 1693012"/>
                <a:gd name="connsiteY6" fmla="*/ 465983 h 772502"/>
                <a:gd name="connsiteX7" fmla="*/ 1577760 w 1693012"/>
                <a:gd name="connsiteY7" fmla="*/ 512408 h 772502"/>
                <a:gd name="connsiteX8" fmla="*/ 853245 w 1693012"/>
                <a:gd name="connsiteY8" fmla="*/ 772502 h 772502"/>
                <a:gd name="connsiteX9" fmla="*/ 47845 w 1693012"/>
                <a:gd name="connsiteY9" fmla="*/ 438894 h 772502"/>
                <a:gd name="connsiteX10" fmla="*/ 0 w 1693012"/>
                <a:gd name="connsiteY10" fmla="*/ 386251 h 772502"/>
                <a:gd name="connsiteX11" fmla="*/ 47845 w 1693012"/>
                <a:gd name="connsiteY11" fmla="*/ 333608 h 772502"/>
                <a:gd name="connsiteX12" fmla="*/ 853245 w 1693012"/>
                <a:gd name="connsiteY12" fmla="*/ 0 h 77250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53245" y="0"/>
                  </a:moveTo>
                  <a:cubicBezTo>
                    <a:pt x="1128458" y="0"/>
                    <a:pt x="1380872" y="97608"/>
                    <a:pt x="1577760" y="260094"/>
                  </a:cubicBezTo>
                  <a:lnTo>
                    <a:pt x="1628840" y="306519"/>
                  </a:lnTo>
                  <a:lnTo>
                    <a:pt x="1667343" y="358009"/>
                  </a:lnTo>
                  <a:lnTo>
                    <a:pt x="1693012" y="386251"/>
                  </a:lnTo>
                  <a:lnTo>
                    <a:pt x="1667343" y="414493"/>
                  </a:lnTo>
                  <a:lnTo>
                    <a:pt x="1628840" y="465983"/>
                  </a:lnTo>
                  <a:lnTo>
                    <a:pt x="1577760" y="512408"/>
                  </a:lnTo>
                  <a:cubicBezTo>
                    <a:pt x="1380872" y="674894"/>
                    <a:pt x="1128458" y="772502"/>
                    <a:pt x="853245" y="772502"/>
                  </a:cubicBezTo>
                  <a:cubicBezTo>
                    <a:pt x="538717" y="772502"/>
                    <a:pt x="253965" y="645014"/>
                    <a:pt x="47845" y="438894"/>
                  </a:cubicBezTo>
                  <a:lnTo>
                    <a:pt x="0" y="386251"/>
                  </a:lnTo>
                  <a:lnTo>
                    <a:pt x="47845" y="333608"/>
                  </a:lnTo>
                  <a:cubicBezTo>
                    <a:pt x="253965" y="127488"/>
                    <a:pt x="538717" y="0"/>
                    <a:pt x="8532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6124324" y="3105714"/>
              <a:ext cx="1693012" cy="772502"/>
            </a:xfrm>
            <a:custGeom>
              <a:avLst/>
              <a:gdLst>
                <a:gd name="connsiteX0" fmla="*/ 839766 w 1693012"/>
                <a:gd name="connsiteY0" fmla="*/ 0 h 772502"/>
                <a:gd name="connsiteX1" fmla="*/ 1645166 w 1693012"/>
                <a:gd name="connsiteY1" fmla="*/ 333608 h 772502"/>
                <a:gd name="connsiteX2" fmla="*/ 1693012 w 1693012"/>
                <a:gd name="connsiteY2" fmla="*/ 386251 h 772502"/>
                <a:gd name="connsiteX3" fmla="*/ 1645166 w 1693012"/>
                <a:gd name="connsiteY3" fmla="*/ 438894 h 772502"/>
                <a:gd name="connsiteX4" fmla="*/ 839766 w 1693012"/>
                <a:gd name="connsiteY4" fmla="*/ 772502 h 772502"/>
                <a:gd name="connsiteX5" fmla="*/ 115251 w 1693012"/>
                <a:gd name="connsiteY5" fmla="*/ 512408 h 772502"/>
                <a:gd name="connsiteX6" fmla="*/ 64171 w 1693012"/>
                <a:gd name="connsiteY6" fmla="*/ 465983 h 772502"/>
                <a:gd name="connsiteX7" fmla="*/ 25668 w 1693012"/>
                <a:gd name="connsiteY7" fmla="*/ 414493 h 772502"/>
                <a:gd name="connsiteX8" fmla="*/ 0 w 1693012"/>
                <a:gd name="connsiteY8" fmla="*/ 386251 h 772502"/>
                <a:gd name="connsiteX9" fmla="*/ 25668 w 1693012"/>
                <a:gd name="connsiteY9" fmla="*/ 358009 h 772502"/>
                <a:gd name="connsiteX10" fmla="*/ 64171 w 1693012"/>
                <a:gd name="connsiteY10" fmla="*/ 306519 h 772502"/>
                <a:gd name="connsiteX11" fmla="*/ 115251 w 1693012"/>
                <a:gd name="connsiteY11" fmla="*/ 260094 h 772502"/>
                <a:gd name="connsiteX12" fmla="*/ 839766 w 1693012"/>
                <a:gd name="connsiteY12" fmla="*/ 0 h 77250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39766" y="0"/>
                  </a:moveTo>
                  <a:cubicBezTo>
                    <a:pt x="1154295" y="0"/>
                    <a:pt x="1439047" y="127488"/>
                    <a:pt x="1645166" y="333608"/>
                  </a:cubicBezTo>
                  <a:lnTo>
                    <a:pt x="1693012" y="386251"/>
                  </a:lnTo>
                  <a:lnTo>
                    <a:pt x="1645166" y="438894"/>
                  </a:lnTo>
                  <a:cubicBezTo>
                    <a:pt x="1439047" y="645014"/>
                    <a:pt x="1154295" y="772502"/>
                    <a:pt x="839766" y="772502"/>
                  </a:cubicBezTo>
                  <a:cubicBezTo>
                    <a:pt x="564554" y="772502"/>
                    <a:pt x="312139" y="674894"/>
                    <a:pt x="115251" y="512408"/>
                  </a:cubicBezTo>
                  <a:lnTo>
                    <a:pt x="64171" y="465983"/>
                  </a:lnTo>
                  <a:lnTo>
                    <a:pt x="25668" y="414493"/>
                  </a:lnTo>
                  <a:lnTo>
                    <a:pt x="0" y="386251"/>
                  </a:lnTo>
                  <a:lnTo>
                    <a:pt x="25668" y="358009"/>
                  </a:lnTo>
                  <a:lnTo>
                    <a:pt x="64171" y="306519"/>
                  </a:lnTo>
                  <a:lnTo>
                    <a:pt x="115251" y="260094"/>
                  </a:lnTo>
                  <a:cubicBezTo>
                    <a:pt x="312139" y="97608"/>
                    <a:pt x="564554" y="0"/>
                    <a:pt x="839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5825082" y="3499381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33608 w 585004"/>
                <a:gd name="connsiteY1" fmla="*/ 45227 h 1505514"/>
                <a:gd name="connsiteX2" fmla="*/ 363413 w 585004"/>
                <a:gd name="connsiteY2" fmla="*/ 72316 h 1505514"/>
                <a:gd name="connsiteX3" fmla="*/ 390479 w 585004"/>
                <a:gd name="connsiteY3" fmla="*/ 108511 h 1505514"/>
                <a:gd name="connsiteX4" fmla="*/ 585004 w 585004"/>
                <a:gd name="connsiteY4" fmla="*/ 745341 h 1505514"/>
                <a:gd name="connsiteX5" fmla="*/ 324910 w 585004"/>
                <a:gd name="connsiteY5" fmla="*/ 1469856 h 1505514"/>
                <a:gd name="connsiteX6" fmla="*/ 292502 w 585004"/>
                <a:gd name="connsiteY6" fmla="*/ 1505514 h 1505514"/>
                <a:gd name="connsiteX7" fmla="*/ 260094 w 585004"/>
                <a:gd name="connsiteY7" fmla="*/ 1469856 h 1505514"/>
                <a:gd name="connsiteX8" fmla="*/ 0 w 585004"/>
                <a:gd name="connsiteY8" fmla="*/ 745341 h 1505514"/>
                <a:gd name="connsiteX9" fmla="*/ 194525 w 585004"/>
                <a:gd name="connsiteY9" fmla="*/ 108511 h 1505514"/>
                <a:gd name="connsiteX10" fmla="*/ 221591 w 585004"/>
                <a:gd name="connsiteY10" fmla="*/ 72316 h 1505514"/>
                <a:gd name="connsiteX11" fmla="*/ 251396 w 585004"/>
                <a:gd name="connsiteY11" fmla="*/ 45227 h 1505514"/>
                <a:gd name="connsiteX12" fmla="*/ 292502 w 585004"/>
                <a:gd name="connsiteY12" fmla="*/ 0 h 150551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33608" y="45227"/>
                  </a:lnTo>
                  <a:lnTo>
                    <a:pt x="363413" y="72316"/>
                  </a:lnTo>
                  <a:lnTo>
                    <a:pt x="390479" y="108511"/>
                  </a:lnTo>
                  <a:cubicBezTo>
                    <a:pt x="513292" y="290298"/>
                    <a:pt x="585004" y="509445"/>
                    <a:pt x="585004" y="745341"/>
                  </a:cubicBezTo>
                  <a:cubicBezTo>
                    <a:pt x="585004" y="1020554"/>
                    <a:pt x="487396" y="1272968"/>
                    <a:pt x="324910" y="1469856"/>
                  </a:cubicBezTo>
                  <a:lnTo>
                    <a:pt x="292502" y="1505514"/>
                  </a:lnTo>
                  <a:lnTo>
                    <a:pt x="260094" y="1469856"/>
                  </a:lnTo>
                  <a:cubicBezTo>
                    <a:pt x="97608" y="1272968"/>
                    <a:pt x="0" y="1020554"/>
                    <a:pt x="0" y="745341"/>
                  </a:cubicBezTo>
                  <a:cubicBezTo>
                    <a:pt x="0" y="509445"/>
                    <a:pt x="71712" y="290298"/>
                    <a:pt x="194525" y="108511"/>
                  </a:cubicBezTo>
                  <a:lnTo>
                    <a:pt x="221591" y="72316"/>
                  </a:lnTo>
                  <a:lnTo>
                    <a:pt x="251396" y="45227"/>
                  </a:ln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132070" y="1600201"/>
              <a:ext cx="1985514" cy="1891765"/>
            </a:xfrm>
            <a:custGeom>
              <a:avLst/>
              <a:gdLst>
                <a:gd name="connsiteX0" fmla="*/ 1139008 w 1985514"/>
                <a:gd name="connsiteY0" fmla="*/ 0 h 1891765"/>
                <a:gd name="connsiteX1" fmla="*/ 1944408 w 1985514"/>
                <a:gd name="connsiteY1" fmla="*/ 333608 h 1891765"/>
                <a:gd name="connsiteX2" fmla="*/ 1985514 w 1985514"/>
                <a:gd name="connsiteY2" fmla="*/ 378836 h 1891765"/>
                <a:gd name="connsiteX3" fmla="*/ 1953106 w 1985514"/>
                <a:gd name="connsiteY3" fmla="*/ 414493 h 1891765"/>
                <a:gd name="connsiteX4" fmla="*/ 1693012 w 1985514"/>
                <a:gd name="connsiteY4" fmla="*/ 1139008 h 1891765"/>
                <a:gd name="connsiteX5" fmla="*/ 1887537 w 1985514"/>
                <a:gd name="connsiteY5" fmla="*/ 1775838 h 1891765"/>
                <a:gd name="connsiteX6" fmla="*/ 1914603 w 1985514"/>
                <a:gd name="connsiteY6" fmla="*/ 1812033 h 1891765"/>
                <a:gd name="connsiteX7" fmla="*/ 1863523 w 1985514"/>
                <a:gd name="connsiteY7" fmla="*/ 1765608 h 1891765"/>
                <a:gd name="connsiteX8" fmla="*/ 1139008 w 1985514"/>
                <a:gd name="connsiteY8" fmla="*/ 1505514 h 1891765"/>
                <a:gd name="connsiteX9" fmla="*/ 333608 w 1985514"/>
                <a:gd name="connsiteY9" fmla="*/ 1839122 h 1891765"/>
                <a:gd name="connsiteX10" fmla="*/ 285763 w 1985514"/>
                <a:gd name="connsiteY10" fmla="*/ 1891765 h 1891765"/>
                <a:gd name="connsiteX11" fmla="*/ 260094 w 1985514"/>
                <a:gd name="connsiteY11" fmla="*/ 1863523 h 1891765"/>
                <a:gd name="connsiteX12" fmla="*/ 0 w 1985514"/>
                <a:gd name="connsiteY12" fmla="*/ 1139008 h 1891765"/>
                <a:gd name="connsiteX13" fmla="*/ 1139008 w 1985514"/>
                <a:gd name="connsiteY13" fmla="*/ 0 h 18917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139008" y="0"/>
                  </a:moveTo>
                  <a:cubicBezTo>
                    <a:pt x="1453537" y="0"/>
                    <a:pt x="1738289" y="127488"/>
                    <a:pt x="1944408" y="333608"/>
                  </a:cubicBezTo>
                  <a:lnTo>
                    <a:pt x="1985514" y="378836"/>
                  </a:lnTo>
                  <a:lnTo>
                    <a:pt x="1953106" y="414493"/>
                  </a:lnTo>
                  <a:cubicBezTo>
                    <a:pt x="1790620" y="611381"/>
                    <a:pt x="1693012" y="863796"/>
                    <a:pt x="1693012" y="1139008"/>
                  </a:cubicBezTo>
                  <a:cubicBezTo>
                    <a:pt x="1693012" y="1374905"/>
                    <a:pt x="1764724" y="1594052"/>
                    <a:pt x="1887537" y="1775838"/>
                  </a:cubicBezTo>
                  <a:lnTo>
                    <a:pt x="1914603" y="1812033"/>
                  </a:lnTo>
                  <a:lnTo>
                    <a:pt x="1863523" y="1765608"/>
                  </a:lnTo>
                  <a:cubicBezTo>
                    <a:pt x="1666635" y="1603122"/>
                    <a:pt x="1414221" y="1505514"/>
                    <a:pt x="1139008" y="1505514"/>
                  </a:cubicBezTo>
                  <a:cubicBezTo>
                    <a:pt x="824480" y="1505514"/>
                    <a:pt x="539728" y="1633002"/>
                    <a:pt x="333608" y="1839122"/>
                  </a:cubicBezTo>
                  <a:lnTo>
                    <a:pt x="285763" y="1891765"/>
                  </a:lnTo>
                  <a:lnTo>
                    <a:pt x="260094" y="1863523"/>
                  </a:lnTo>
                  <a:cubicBezTo>
                    <a:pt x="97608" y="1666635"/>
                    <a:pt x="0" y="1414221"/>
                    <a:pt x="0" y="1139008"/>
                  </a:cubicBezTo>
                  <a:cubicBezTo>
                    <a:pt x="0" y="509951"/>
                    <a:pt x="509951" y="0"/>
                    <a:pt x="1139008" y="0"/>
                  </a:cubicBez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117584" y="1600201"/>
              <a:ext cx="1985514" cy="1891765"/>
            </a:xfrm>
            <a:custGeom>
              <a:avLst/>
              <a:gdLst>
                <a:gd name="connsiteX0" fmla="*/ 846506 w 1985514"/>
                <a:gd name="connsiteY0" fmla="*/ 0 h 1891765"/>
                <a:gd name="connsiteX1" fmla="*/ 1985514 w 1985514"/>
                <a:gd name="connsiteY1" fmla="*/ 1139008 h 1891765"/>
                <a:gd name="connsiteX2" fmla="*/ 1725420 w 1985514"/>
                <a:gd name="connsiteY2" fmla="*/ 1863523 h 1891765"/>
                <a:gd name="connsiteX3" fmla="*/ 1699752 w 1985514"/>
                <a:gd name="connsiteY3" fmla="*/ 1891765 h 1891765"/>
                <a:gd name="connsiteX4" fmla="*/ 1651906 w 1985514"/>
                <a:gd name="connsiteY4" fmla="*/ 1839122 h 1891765"/>
                <a:gd name="connsiteX5" fmla="*/ 846506 w 1985514"/>
                <a:gd name="connsiteY5" fmla="*/ 1505514 h 1891765"/>
                <a:gd name="connsiteX6" fmla="*/ 121991 w 1985514"/>
                <a:gd name="connsiteY6" fmla="*/ 1765608 h 1891765"/>
                <a:gd name="connsiteX7" fmla="*/ 70911 w 1985514"/>
                <a:gd name="connsiteY7" fmla="*/ 1812033 h 1891765"/>
                <a:gd name="connsiteX8" fmla="*/ 97977 w 1985514"/>
                <a:gd name="connsiteY8" fmla="*/ 1775838 h 1891765"/>
                <a:gd name="connsiteX9" fmla="*/ 292502 w 1985514"/>
                <a:gd name="connsiteY9" fmla="*/ 1139008 h 1891765"/>
                <a:gd name="connsiteX10" fmla="*/ 32408 w 1985514"/>
                <a:gd name="connsiteY10" fmla="*/ 414493 h 1891765"/>
                <a:gd name="connsiteX11" fmla="*/ 0 w 1985514"/>
                <a:gd name="connsiteY11" fmla="*/ 378836 h 1891765"/>
                <a:gd name="connsiteX12" fmla="*/ 41106 w 1985514"/>
                <a:gd name="connsiteY12" fmla="*/ 333608 h 1891765"/>
                <a:gd name="connsiteX13" fmla="*/ 846506 w 1985514"/>
                <a:gd name="connsiteY13" fmla="*/ 0 h 18917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846506" y="0"/>
                  </a:moveTo>
                  <a:cubicBezTo>
                    <a:pt x="1475563" y="0"/>
                    <a:pt x="1985514" y="509951"/>
                    <a:pt x="1985514" y="1139008"/>
                  </a:cubicBezTo>
                  <a:cubicBezTo>
                    <a:pt x="1985514" y="1414221"/>
                    <a:pt x="1887906" y="1666635"/>
                    <a:pt x="1725420" y="1863523"/>
                  </a:cubicBezTo>
                  <a:lnTo>
                    <a:pt x="1699752" y="1891765"/>
                  </a:lnTo>
                  <a:lnTo>
                    <a:pt x="1651906" y="1839122"/>
                  </a:lnTo>
                  <a:cubicBezTo>
                    <a:pt x="1445787" y="1633002"/>
                    <a:pt x="1161035" y="1505514"/>
                    <a:pt x="846506" y="1505514"/>
                  </a:cubicBezTo>
                  <a:cubicBezTo>
                    <a:pt x="571294" y="1505514"/>
                    <a:pt x="318879" y="1603122"/>
                    <a:pt x="121991" y="1765608"/>
                  </a:cubicBezTo>
                  <a:lnTo>
                    <a:pt x="70911" y="1812033"/>
                  </a:lnTo>
                  <a:lnTo>
                    <a:pt x="97977" y="1775838"/>
                  </a:lnTo>
                  <a:cubicBezTo>
                    <a:pt x="220790" y="1594052"/>
                    <a:pt x="292502" y="1374905"/>
                    <a:pt x="292502" y="1139008"/>
                  </a:cubicBezTo>
                  <a:cubicBezTo>
                    <a:pt x="292502" y="863796"/>
                    <a:pt x="194894" y="611381"/>
                    <a:pt x="32408" y="414493"/>
                  </a:cubicBezTo>
                  <a:lnTo>
                    <a:pt x="0" y="378836"/>
                  </a:lnTo>
                  <a:lnTo>
                    <a:pt x="41106" y="333608"/>
                  </a:lnTo>
                  <a:cubicBezTo>
                    <a:pt x="247226" y="127488"/>
                    <a:pt x="531978" y="0"/>
                    <a:pt x="846506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132070" y="3491966"/>
              <a:ext cx="1985514" cy="1891765"/>
            </a:xfrm>
            <a:custGeom>
              <a:avLst/>
              <a:gdLst>
                <a:gd name="connsiteX0" fmla="*/ 285763 w 1985514"/>
                <a:gd name="connsiteY0" fmla="*/ 0 h 1891765"/>
                <a:gd name="connsiteX1" fmla="*/ 333608 w 1985514"/>
                <a:gd name="connsiteY1" fmla="*/ 52643 h 1891765"/>
                <a:gd name="connsiteX2" fmla="*/ 1139008 w 1985514"/>
                <a:gd name="connsiteY2" fmla="*/ 386251 h 1891765"/>
                <a:gd name="connsiteX3" fmla="*/ 1863523 w 1985514"/>
                <a:gd name="connsiteY3" fmla="*/ 126157 h 1891765"/>
                <a:gd name="connsiteX4" fmla="*/ 1914603 w 1985514"/>
                <a:gd name="connsiteY4" fmla="*/ 79732 h 1891765"/>
                <a:gd name="connsiteX5" fmla="*/ 1887537 w 1985514"/>
                <a:gd name="connsiteY5" fmla="*/ 115927 h 1891765"/>
                <a:gd name="connsiteX6" fmla="*/ 1693012 w 1985514"/>
                <a:gd name="connsiteY6" fmla="*/ 752757 h 1891765"/>
                <a:gd name="connsiteX7" fmla="*/ 1953106 w 1985514"/>
                <a:gd name="connsiteY7" fmla="*/ 1477272 h 1891765"/>
                <a:gd name="connsiteX8" fmla="*/ 1985514 w 1985514"/>
                <a:gd name="connsiteY8" fmla="*/ 1512930 h 1891765"/>
                <a:gd name="connsiteX9" fmla="*/ 1944408 w 1985514"/>
                <a:gd name="connsiteY9" fmla="*/ 1558157 h 1891765"/>
                <a:gd name="connsiteX10" fmla="*/ 1139008 w 1985514"/>
                <a:gd name="connsiteY10" fmla="*/ 1891765 h 1891765"/>
                <a:gd name="connsiteX11" fmla="*/ 0 w 1985514"/>
                <a:gd name="connsiteY11" fmla="*/ 752757 h 1891765"/>
                <a:gd name="connsiteX12" fmla="*/ 260094 w 1985514"/>
                <a:gd name="connsiteY12" fmla="*/ 28242 h 1891765"/>
                <a:gd name="connsiteX13" fmla="*/ 285763 w 1985514"/>
                <a:gd name="connsiteY13" fmla="*/ 0 h 18917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285763" y="0"/>
                  </a:moveTo>
                  <a:lnTo>
                    <a:pt x="333608" y="52643"/>
                  </a:lnTo>
                  <a:cubicBezTo>
                    <a:pt x="539728" y="258763"/>
                    <a:pt x="824480" y="386251"/>
                    <a:pt x="1139008" y="386251"/>
                  </a:cubicBezTo>
                  <a:cubicBezTo>
                    <a:pt x="1414221" y="386251"/>
                    <a:pt x="1666635" y="288643"/>
                    <a:pt x="1863523" y="126157"/>
                  </a:cubicBezTo>
                  <a:lnTo>
                    <a:pt x="1914603" y="79732"/>
                  </a:lnTo>
                  <a:lnTo>
                    <a:pt x="1887537" y="115927"/>
                  </a:lnTo>
                  <a:cubicBezTo>
                    <a:pt x="1764724" y="297714"/>
                    <a:pt x="1693012" y="516861"/>
                    <a:pt x="1693012" y="752757"/>
                  </a:cubicBezTo>
                  <a:cubicBezTo>
                    <a:pt x="1693012" y="1027970"/>
                    <a:pt x="1790620" y="1280384"/>
                    <a:pt x="1953106" y="1477272"/>
                  </a:cubicBezTo>
                  <a:lnTo>
                    <a:pt x="1985514" y="1512930"/>
                  </a:lnTo>
                  <a:lnTo>
                    <a:pt x="1944408" y="1558157"/>
                  </a:lnTo>
                  <a:cubicBezTo>
                    <a:pt x="1738289" y="1764277"/>
                    <a:pt x="1453537" y="1891765"/>
                    <a:pt x="1139008" y="1891765"/>
                  </a:cubicBezTo>
                  <a:cubicBezTo>
                    <a:pt x="509951" y="1891765"/>
                    <a:pt x="0" y="1381814"/>
                    <a:pt x="0" y="752757"/>
                  </a:cubicBezTo>
                  <a:cubicBezTo>
                    <a:pt x="0" y="477545"/>
                    <a:pt x="97608" y="225130"/>
                    <a:pt x="260094" y="28242"/>
                  </a:cubicBezTo>
                  <a:lnTo>
                    <a:pt x="285763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17584" y="3491966"/>
              <a:ext cx="1985514" cy="1891765"/>
            </a:xfrm>
            <a:custGeom>
              <a:avLst/>
              <a:gdLst>
                <a:gd name="connsiteX0" fmla="*/ 1699752 w 1985514"/>
                <a:gd name="connsiteY0" fmla="*/ 0 h 1891765"/>
                <a:gd name="connsiteX1" fmla="*/ 1725420 w 1985514"/>
                <a:gd name="connsiteY1" fmla="*/ 28242 h 1891765"/>
                <a:gd name="connsiteX2" fmla="*/ 1985514 w 1985514"/>
                <a:gd name="connsiteY2" fmla="*/ 752757 h 1891765"/>
                <a:gd name="connsiteX3" fmla="*/ 846506 w 1985514"/>
                <a:gd name="connsiteY3" fmla="*/ 1891765 h 1891765"/>
                <a:gd name="connsiteX4" fmla="*/ 41106 w 1985514"/>
                <a:gd name="connsiteY4" fmla="*/ 1558157 h 1891765"/>
                <a:gd name="connsiteX5" fmla="*/ 0 w 1985514"/>
                <a:gd name="connsiteY5" fmla="*/ 1512930 h 1891765"/>
                <a:gd name="connsiteX6" fmla="*/ 32408 w 1985514"/>
                <a:gd name="connsiteY6" fmla="*/ 1477272 h 1891765"/>
                <a:gd name="connsiteX7" fmla="*/ 292502 w 1985514"/>
                <a:gd name="connsiteY7" fmla="*/ 752757 h 1891765"/>
                <a:gd name="connsiteX8" fmla="*/ 97977 w 1985514"/>
                <a:gd name="connsiteY8" fmla="*/ 115927 h 1891765"/>
                <a:gd name="connsiteX9" fmla="*/ 70911 w 1985514"/>
                <a:gd name="connsiteY9" fmla="*/ 79732 h 1891765"/>
                <a:gd name="connsiteX10" fmla="*/ 121991 w 1985514"/>
                <a:gd name="connsiteY10" fmla="*/ 126157 h 1891765"/>
                <a:gd name="connsiteX11" fmla="*/ 846506 w 1985514"/>
                <a:gd name="connsiteY11" fmla="*/ 386251 h 1891765"/>
                <a:gd name="connsiteX12" fmla="*/ 1651906 w 1985514"/>
                <a:gd name="connsiteY12" fmla="*/ 52643 h 1891765"/>
                <a:gd name="connsiteX13" fmla="*/ 1699752 w 1985514"/>
                <a:gd name="connsiteY13" fmla="*/ 0 h 18917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699752" y="0"/>
                  </a:moveTo>
                  <a:lnTo>
                    <a:pt x="1725420" y="28242"/>
                  </a:lnTo>
                  <a:cubicBezTo>
                    <a:pt x="1887906" y="225130"/>
                    <a:pt x="1985514" y="477545"/>
                    <a:pt x="1985514" y="752757"/>
                  </a:cubicBezTo>
                  <a:cubicBezTo>
                    <a:pt x="1985514" y="1381814"/>
                    <a:pt x="1475563" y="1891765"/>
                    <a:pt x="846506" y="1891765"/>
                  </a:cubicBezTo>
                  <a:cubicBezTo>
                    <a:pt x="531978" y="1891765"/>
                    <a:pt x="247226" y="1764277"/>
                    <a:pt x="41106" y="1558157"/>
                  </a:cubicBezTo>
                  <a:lnTo>
                    <a:pt x="0" y="1512930"/>
                  </a:lnTo>
                  <a:lnTo>
                    <a:pt x="32408" y="1477272"/>
                  </a:lnTo>
                  <a:cubicBezTo>
                    <a:pt x="194894" y="1280384"/>
                    <a:pt x="292502" y="1027970"/>
                    <a:pt x="292502" y="752757"/>
                  </a:cubicBezTo>
                  <a:cubicBezTo>
                    <a:pt x="292502" y="516861"/>
                    <a:pt x="220790" y="297714"/>
                    <a:pt x="97977" y="115927"/>
                  </a:cubicBezTo>
                  <a:lnTo>
                    <a:pt x="70911" y="79732"/>
                  </a:lnTo>
                  <a:lnTo>
                    <a:pt x="121991" y="126157"/>
                  </a:lnTo>
                  <a:cubicBezTo>
                    <a:pt x="318879" y="288643"/>
                    <a:pt x="571294" y="386251"/>
                    <a:pt x="846506" y="386251"/>
                  </a:cubicBezTo>
                  <a:cubicBezTo>
                    <a:pt x="1161035" y="386251"/>
                    <a:pt x="1445787" y="258763"/>
                    <a:pt x="1651906" y="52643"/>
                  </a:cubicBezTo>
                  <a:lnTo>
                    <a:pt x="1699752" y="0"/>
                  </a:ln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3" name="Group 14"/>
            <p:cNvGrpSpPr>
              <a:grpSpLocks noChangeAspect="1"/>
            </p:cNvGrpSpPr>
            <p:nvPr/>
          </p:nvGrpSpPr>
          <p:grpSpPr>
            <a:xfrm rot="0">
              <a:off x="7006396" y="4289538"/>
              <a:ext cx="377220" cy="319974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64" name="Freeform 16"/>
              <p:cNvSpPr>
                <a:spLocks noEditPoints="1"/>
              </p:cNvSpPr>
              <p:nvPr/>
            </p:nvSpPr>
            <p:spPr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5" name="Freeform 17"/>
              <p:cNvSpPr/>
              <p:nvPr/>
            </p:nvSpPr>
            <p:spPr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6" name="Group 28"/>
            <p:cNvGrpSpPr>
              <a:grpSpLocks noChangeAspect="1"/>
            </p:cNvGrpSpPr>
            <p:nvPr/>
          </p:nvGrpSpPr>
          <p:grpSpPr>
            <a:xfrm rot="0">
              <a:off x="4861380" y="2342736"/>
              <a:ext cx="407823" cy="356925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67" name="Freeform 30"/>
              <p:cNvSpPr/>
              <p:nvPr/>
            </p:nvSpPr>
            <p:spPr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8" name="Freeform 31"/>
              <p:cNvSpPr/>
              <p:nvPr/>
            </p:nvSpPr>
            <p:spPr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 rot="0">
              <a:off x="4975066" y="4264468"/>
              <a:ext cx="400016" cy="443370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70" name="Freeform 17"/>
              <p:cNvSpPr/>
              <p:nvPr/>
            </p:nvSpPr>
            <p:spPr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1" name="Freeform 18"/>
              <p:cNvSpPr/>
              <p:nvPr/>
            </p:nvSpPr>
            <p:spPr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2" name="Freeform 19"/>
              <p:cNvSpPr/>
              <p:nvPr/>
            </p:nvSpPr>
            <p:spPr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3" name="Freeform 20"/>
              <p:cNvSpPr/>
              <p:nvPr/>
            </p:nvSpPr>
            <p:spPr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4" name="Freeform 21"/>
              <p:cNvSpPr/>
              <p:nvPr/>
            </p:nvSpPr>
            <p:spPr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75" name="Freeform 11"/>
            <p:cNvSpPr>
              <a:spLocks noEditPoints="1"/>
            </p:cNvSpPr>
            <p:nvPr/>
          </p:nvSpPr>
          <p:spPr>
            <a:xfrm>
              <a:off x="6995005" y="2278840"/>
              <a:ext cx="327734" cy="40236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581025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03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LET’S TRY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실행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  <a:endParaRPr lang="ko-KR" altLang="en-US" sz="2200" b="1" i="1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3" name="Freeform 5"/>
          <p:cNvSpPr/>
          <p:nvPr/>
        </p:nvSpPr>
        <p:spPr>
          <a:xfrm>
            <a:off x="113633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17211" y="4071597"/>
            <a:ext cx="2930840" cy="193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시작화면</a:t>
            </a:r>
            <a:endParaRPr lang="ko-KR" altLang="en-US" sz="1100" b="1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프로그램의 시작화면</a:t>
            </a:r>
            <a:endParaRPr lang="ko-KR" altLang="en-US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공유하기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프로그램을 다운받을 수 있는 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Github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주소가 복사된다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시작하기</a:t>
            </a: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사진입력 화면으로</a:t>
            </a:r>
            <a:endParaRPr lang="ko-KR" altLang="en-US" sz="1100" b="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이동한다</a:t>
            </a:r>
            <a:r>
              <a:rPr lang="en-US" altLang="ko-KR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 b="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63" name="Freeform 5"/>
          <p:cNvSpPr/>
          <p:nvPr/>
        </p:nvSpPr>
        <p:spPr>
          <a:xfrm>
            <a:off x="4651060" y="1533454"/>
            <a:ext cx="3092591" cy="450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Freeform 5"/>
          <p:cNvSpPr/>
          <p:nvPr/>
        </p:nvSpPr>
        <p:spPr>
          <a:xfrm>
            <a:off x="816578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284761" y="4504988"/>
            <a:ext cx="2930840" cy="1341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사진을 불로온 후 직접 선택 버튼을 누르면 </a:t>
            </a: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피부색이 있는 픽셀을 직접 클릭하여 선택할 수 있다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 </a:t>
            </a: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이후의 과정은 자동선택 방법과 동일하다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endParaRPr kumimoji="0" lang="ko-KR" altLang="en-US" sz="1100" b="0" i="0" u="none" strike="noStrike" kern="1200" cap="none" spc="0" normalizeH="0" baseline="0">
              <a:solidFill>
                <a:srgbClr val="343434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9686" y="1881186"/>
            <a:ext cx="2797421" cy="1976438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1823" y="1738517"/>
            <a:ext cx="2816954" cy="2517567"/>
          </a:xfrm>
          <a:prstGeom prst="rect">
            <a:avLst/>
          </a:prstGeom>
        </p:spPr>
      </p:pic>
      <p:sp>
        <p:nvSpPr>
          <p:cNvPr id="83" name="직사각형 32"/>
          <p:cNvSpPr/>
          <p:nvPr/>
        </p:nvSpPr>
        <p:spPr>
          <a:xfrm>
            <a:off x="4706780" y="4401798"/>
            <a:ext cx="2930840" cy="134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사진입력화면</a:t>
            </a:r>
            <a:endParaRPr lang="ko-KR" altLang="en-US" sz="1100" b="1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사용자의 사진을 입력할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 불러오기로 사진을 가져올 수 있으며 </a:t>
            </a: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다시하기로 비울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9190" y="1972572"/>
            <a:ext cx="2768994" cy="247470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743450" y="4305298"/>
            <a:ext cx="3048000" cy="1757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예를 선택하게 도면 해당 데이터가 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의인풋데이터가 된다</a:t>
            </a: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이 끝나면 해당 클러스터를 분석하여 최종적으로 사용자의 피부색을 픽쳐박스에 표시한다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4657724" y="4621609"/>
            <a:ext cx="2971801" cy="843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사진을 불러온 후 자동으로 선택 버튼을 누르면 피부색 범위픽셀을 추출하여 보여준 후 추출된 픽셀값으로 계속 진행할 것인지 묻는다</a:t>
            </a: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33773" y="3429000"/>
            <a:ext cx="1920670" cy="963613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01060" y="1610314"/>
            <a:ext cx="2901005" cy="2592686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19634" y="1700419"/>
            <a:ext cx="2841024" cy="253908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636401" y="1555759"/>
            <a:ext cx="2919196" cy="260894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60038" y="2055495"/>
            <a:ext cx="2400090" cy="218332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371588" y="1896744"/>
            <a:ext cx="2754319" cy="2461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6" grpId="1" animBg="1"/>
      <p:bldP spid="86" grpId="2" animBg="1"/>
      <p:bldP spid="85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700" y="3429000"/>
            <a:ext cx="3924300" cy="2509837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55542" y="3429000"/>
            <a:ext cx="3707206" cy="2484902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1236" y="1353051"/>
            <a:ext cx="3097091" cy="2075949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2771" y="1388941"/>
            <a:ext cx="3611957" cy="2421058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14985" y="3922383"/>
            <a:ext cx="3230954" cy="2165675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1293812"/>
            <a:ext cx="3943350" cy="264318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10500" y="3836459"/>
            <a:ext cx="3378201" cy="226437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61373" y="1549399"/>
            <a:ext cx="3571602" cy="2292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37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46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47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56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57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58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66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67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68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76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77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78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173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WILL TRY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향후 연구방향</a:t>
            </a: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rgbClr val="F3C6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8563" y="2825183"/>
            <a:ext cx="4714874" cy="353615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87865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1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피부 색상 영역 조절 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피부가 아닌영역 검출 최소화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301422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2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톤 결정 부분 퍼지 적용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단순한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If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 값이 아닌 퍼지 적용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153809" y="506864"/>
            <a:ext cx="3589156" cy="1434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3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아이템 색상 비교</a:t>
            </a: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사용자 퍼스널컬러를 기준으로 아이템 추천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비 추천기능</a:t>
            </a:r>
          </a:p>
          <a:p>
            <a:pPr>
              <a:defRPr/>
            </a:pPr>
            <a:endParaRPr lang="ko-KR" altLang="en-US" sz="1900">
              <a:solidFill>
                <a:srgbClr val="003140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7882" y="2701165"/>
            <a:ext cx="1628777" cy="145567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3200" y="1821656"/>
            <a:ext cx="2571750" cy="321468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98144" y="1598924"/>
            <a:ext cx="3795712" cy="3660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8 -0.00000 L 0.29995 0.00462 " pathEditMode="relative" ptsTypes="">
                                      <p:cBhvr>
                                        <p:cTn id="2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1" animBg="1"/>
      <p:bldP spid="106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462643" y="0"/>
            <a:ext cx="13056052" cy="6858000"/>
          </a:xfrm>
          <a:prstGeom prst="rect">
            <a:avLst/>
          </a:prstGeom>
          <a:solidFill>
            <a:srgbClr val="00314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15176" y="2837021"/>
            <a:ext cx="5561648" cy="1183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7200">
                <a:solidFill>
                  <a:srgbClr val="FFFFFF"/>
                </a:solidFill>
                <a:latin typeface="G마켓 산스 TTF Bold"/>
                <a:ea typeface="G마켓 산스 TTF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01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419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IS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‘PERSONAL COLOR’</a:t>
            </a:r>
            <a:endParaRPr lang="en-US" altLang="ko-KR" sz="3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퍼스널 컬러의 개념과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사회에서의 퍼스널 컬러</a:t>
            </a: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rcRect t="3920" b="10880"/>
          <a:stretch>
            <a:fillRect/>
          </a:stretch>
        </p:blipFill>
        <p:spPr>
          <a:xfrm>
            <a:off x="2045549" y="959864"/>
            <a:ext cx="8100901" cy="5176396"/>
          </a:xfrm>
          <a:prstGeom prst="rect">
            <a:avLst/>
          </a:prstGeom>
        </p:spPr>
      </p:pic>
      <p:sp>
        <p:nvSpPr>
          <p:cNvPr id="106" name="직사각형 105"/>
          <p:cNvSpPr/>
          <p:nvPr/>
        </p:nvSpPr>
        <p:spPr>
          <a:xfrm>
            <a:off x="3664511" y="3174541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664511" y="5627344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rcRect r="52020"/>
          <a:stretch>
            <a:fillRect/>
          </a:stretch>
        </p:blipFill>
        <p:spPr>
          <a:xfrm>
            <a:off x="2813277" y="1734653"/>
            <a:ext cx="3282723" cy="3674443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/>
          <a:srcRect l="52020"/>
          <a:stretch>
            <a:fillRect/>
          </a:stretch>
        </p:blipFill>
        <p:spPr>
          <a:xfrm>
            <a:off x="6096000" y="1734653"/>
            <a:ext cx="3282722" cy="3674443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84169" y="1490515"/>
            <a:ext cx="3800088" cy="3876969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61368" y="2073124"/>
            <a:ext cx="3437543" cy="2711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0 -0.00000 L -0.18852 -0.00000 " pathEditMode="relative" ptsTypes="">
                                      <p:cBhvr>
                                        <p:cTn id="1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0 0.00000 L 0.19972 0.00000 " pathEditMode="relative" ptsTypes="">
                                      <p:cBhvr>
                                        <p:cTn id="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0589" y="1203331"/>
            <a:ext cx="3416810" cy="2381769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0589" y="3871773"/>
            <a:ext cx="3408277" cy="202718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137" y="3835604"/>
            <a:ext cx="2821748" cy="2063347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9136" y="1076588"/>
            <a:ext cx="2821748" cy="2041065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7"/>
          <a:srcRect l="7180" r="15700"/>
          <a:stretch>
            <a:fillRect/>
          </a:stretch>
        </p:blipFill>
        <p:spPr>
          <a:xfrm>
            <a:off x="9278468" y="1050429"/>
            <a:ext cx="2304408" cy="1970746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8"/>
          <a:srcRect r="23090"/>
          <a:stretch>
            <a:fillRect/>
          </a:stretch>
        </p:blipFill>
        <p:spPr>
          <a:xfrm>
            <a:off x="9278468" y="3758685"/>
            <a:ext cx="2304408" cy="2140267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76462" y="2441884"/>
            <a:ext cx="2318760" cy="2152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4 -0.01936 L -0.57702 0.19453 " pathEditMode="relative" ptsTypes="">
                                      <p:cBhvr>
                                        <p:cTn id="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9 0.01409 L -0.16608 -0.22480 " pathEditMode="relative" ptsTypes="">
                                      <p:cBhvr>
                                        <p:cTn id="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6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18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1750" y="1119187"/>
            <a:ext cx="7048499" cy="5286375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6227" y="1281149"/>
            <a:ext cx="7379252" cy="2147851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5"/>
          <a:srcRect l="40930" b="55420"/>
          <a:stretch>
            <a:fillRect/>
          </a:stretch>
        </p:blipFill>
        <p:spPr>
          <a:xfrm>
            <a:off x="738188" y="3002620"/>
            <a:ext cx="7041028" cy="1948135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6"/>
          <a:srcRect l="37640" b="63120"/>
          <a:stretch>
            <a:fillRect/>
          </a:stretch>
        </p:blipFill>
        <p:spPr>
          <a:xfrm>
            <a:off x="619124" y="4618169"/>
            <a:ext cx="7041028" cy="146208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7"/>
          <a:srcRect b="6920"/>
          <a:stretch>
            <a:fillRect/>
          </a:stretch>
        </p:blipFill>
        <p:spPr>
          <a:xfrm>
            <a:off x="7355353" y="731496"/>
            <a:ext cx="4143375" cy="5395007"/>
          </a:xfrm>
          <a:prstGeom prst="rect">
            <a:avLst/>
          </a:prstGeom>
        </p:spPr>
      </p:pic>
      <p:grpSp>
        <p:nvGrpSpPr>
          <p:cNvPr id="110" name="그룹 109"/>
          <p:cNvGrpSpPr/>
          <p:nvPr/>
        </p:nvGrpSpPr>
        <p:grpSpPr>
          <a:xfrm rot="0">
            <a:off x="6096001" y="595864"/>
            <a:ext cx="5585444" cy="5475771"/>
            <a:chOff x="4846310" y="441083"/>
            <a:chExt cx="7120884" cy="5975834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8"/>
            <a:srcRect l="1190" t="370" r="21350" b="-370"/>
            <a:stretch>
              <a:fillRect/>
            </a:stretch>
          </p:blipFill>
          <p:spPr>
            <a:xfrm>
              <a:off x="4846310" y="441083"/>
              <a:ext cx="7120884" cy="5975834"/>
            </a:xfrm>
            <a:prstGeom prst="rect">
              <a:avLst/>
            </a:prstGeom>
            <a:ln w="57150">
              <a:solidFill>
                <a:srgbClr val="ffe1c5">
                  <a:alpha val="100000"/>
                </a:srgbClr>
              </a:solidFill>
            </a:ln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9"/>
            <a:srcRect t="12220" b="14840"/>
            <a:stretch>
              <a:fillRect/>
            </a:stretch>
          </p:blipFill>
          <p:spPr>
            <a:xfrm>
              <a:off x="10629572" y="5476323"/>
              <a:ext cx="1071562" cy="781602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 rot="0">
            <a:off x="1209674" y="921544"/>
            <a:ext cx="3838575" cy="5014912"/>
            <a:chOff x="269548" y="600075"/>
            <a:chExt cx="4457700" cy="5657850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69548" y="600075"/>
              <a:ext cx="4457700" cy="565785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57150">
              <a:solidFill>
                <a:srgbClr val="ffc5c5">
                  <a:alpha val="100000"/>
                </a:srgbClr>
              </a:solidFill>
            </a:ln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55727" y="3196890"/>
              <a:ext cx="940593" cy="8042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1700939" y="176940"/>
            <a:ext cx="2932244" cy="2932244"/>
            <a:chOff x="3494814" y="827814"/>
            <a:chExt cx="5202370" cy="5202370"/>
          </a:xfrm>
        </p:grpSpPr>
        <p:sp>
          <p:nvSpPr>
            <p:cNvPr id="106" name="TextBox 105"/>
            <p:cNvSpPr txBox="1"/>
            <p:nvPr/>
          </p:nvSpPr>
          <p:spPr>
            <a:xfrm>
              <a:off x="4886639" y="2778118"/>
              <a:ext cx="2418718" cy="920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>
                  <a:solidFill>
                    <a:srgbClr val="0024D4"/>
                  </a:solidFill>
                  <a:latin typeface="G마켓 산스 TTF Bold"/>
                  <a:ea typeface="G마켓 산스 TTF Bold"/>
                </a:rPr>
                <a:t>Fuzzy</a:t>
              </a: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94814" y="827814"/>
              <a:ext cx="5202370" cy="5202370"/>
            </a:xfrm>
            <a:prstGeom prst="rect">
              <a:avLst/>
            </a:prstGeom>
          </p:spPr>
        </p:pic>
      </p:grp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76315" y="819876"/>
            <a:ext cx="1646371" cy="1646371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67530" y="1643062"/>
            <a:ext cx="2669567" cy="2669567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873575" y="819875"/>
            <a:ext cx="8444848" cy="110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600" b="0" i="0" u="none" strike="noStrike" kern="1200" cap="none" spc="0" normalizeH="0" baseline="0">
                <a:solidFill>
                  <a:srgbClr val="FFC5C5"/>
                </a:solidFill>
                <a:latin typeface="G마켓 산스 TTF Bold"/>
                <a:ea typeface="G마켓 산스 TTF Bold"/>
              </a:rPr>
              <a:t>Fi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FFE1C5"/>
                </a:solidFill>
                <a:latin typeface="G마켓 산스 TTF Bold"/>
                <a:ea typeface="G마켓 산스 TTF Bold"/>
              </a:rPr>
              <a:t>nd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FFF4C5"/>
                </a:solidFill>
                <a:latin typeface="G마켓 산스 TTF Bold"/>
                <a:ea typeface="G마켓 산스 TTF Bold"/>
              </a:rPr>
              <a:t>My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E0FFE2"/>
                </a:solidFill>
                <a:latin typeface="G마켓 산스 TTF Bold"/>
                <a:ea typeface="G마켓 산스 TTF Bold"/>
              </a:rPr>
              <a:t>Co</a:t>
            </a:r>
            <a:r>
              <a:rPr kumimoji="0" lang="en-US" altLang="ko-KR" sz="6600" b="0" i="0" u="none" strike="noStrike" kern="1200" cap="none" spc="0" normalizeH="0" baseline="0">
                <a:solidFill>
                  <a:srgbClr val="E8F7FF"/>
                </a:solidFill>
                <a:latin typeface="G마켓 산스 TTF Bold"/>
                <a:ea typeface="G마켓 산스 TTF Bold"/>
              </a:rPr>
              <a:t>lor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810 L 0.21029 0.18634 " pathEditMode="relative" ptsTypes="">
                                      <p:cBhvr>
                                        <p:cTn id="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-0.00116 L -0.24609 0.18866 " pathEditMode="relative" ptsTypes="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 0.00014 L -0.00000 0.26583 " pathEditMode="relative" ptsTypes="">
                                      <p:cBhvr>
                                        <p:cTn id="2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3 -0.01405 L -0.00293 0.11616 " pathEditMode="relative" ptsTypes="">
                                      <p:cBhvr>
                                        <p:cTn id="3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0" presetClass="emph" presetSubtype="0" repeatCount="indefinite" fill="remove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10" grpId="2" animBg="1"/>
      <p:bldP spid="110" grpId="3" animBg="1"/>
      <p:bldP spid="110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DID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 </a:t>
            </a: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MADE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설명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1" i="0" u="none" strike="noStrike" kern="1200" cap="none" spc="0" normalizeH="0" baseline="0">
                <a:solidFill>
                  <a:srgbClr val="FFFFFF"/>
                </a:solidFill>
                <a:latin typeface="G마켓 산스 TTF Bold"/>
                <a:ea typeface="G마켓 산스 TTF Bold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716</ep:Words>
  <ep:PresentationFormat>와이드스크린</ep:PresentationFormat>
  <ep:Paragraphs>122</ep:Paragraphs>
  <ep:Slides>25</ep:Slides>
  <ep:Notes>24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ep:HeadingPairs>
  <ep:TitlesOfParts>
    <vt:vector size="28" baseType="lpstr">
      <vt:lpstr>1_Office 테마</vt:lpstr>
      <vt:lpstr>5_Office 테마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2019-02-08T07:37:09.000</dcterms:created>
  <dc:creator>조땡</dc:creator>
  <cp:lastModifiedBy>MOONDO</cp:lastModifiedBy>
  <dcterms:modified xsi:type="dcterms:W3CDTF">2020-06-19T00:44:41.155</dcterms:modified>
  <cp:revision>359</cp:revision>
  <dc:title>PowerPoint 프레젠테이션</dc:title>
  <cp:version/>
</cp:coreProperties>
</file>